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61" r:id="rId5"/>
    <p:sldId id="260" r:id="rId6"/>
    <p:sldId id="256" r:id="rId7"/>
    <p:sldId id="262" r:id="rId8"/>
    <p:sldId id="263" r:id="rId9"/>
    <p:sldId id="264" r:id="rId10"/>
    <p:sldId id="267" r:id="rId11"/>
    <p:sldId id="265" r:id="rId12"/>
    <p:sldId id="268" r:id="rId13"/>
    <p:sldId id="269" r:id="rId14"/>
    <p:sldId id="270" r:id="rId15"/>
    <p:sldId id="271" r:id="rId16"/>
    <p:sldId id="272" r:id="rId1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96" d="100"/>
          <a:sy n="96" d="100"/>
        </p:scale>
        <p:origin x="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3F9BD87A-6203-4B1A-B7A3-B084F4E91307}" type="datetimeFigureOut">
              <a:rPr lang="en-US" smtClean="0"/>
              <a:t>2/9/2017</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5ED9C45D-C6D7-424D-823F-6768B748DF56}" type="slidenum">
              <a:rPr lang="en-US" smtClean="0"/>
              <a:t>‹#›</a:t>
            </a:fld>
            <a:endParaRPr lang="en-US"/>
          </a:p>
        </p:txBody>
      </p:sp>
    </p:spTree>
    <p:extLst>
      <p:ext uri="{BB962C8B-B14F-4D97-AF65-F5344CB8AC3E}">
        <p14:creationId xmlns:p14="http://schemas.microsoft.com/office/powerpoint/2010/main" val="2411523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D9C45D-C6D7-424D-823F-6768B748DF56}" type="slidenum">
              <a:rPr lang="en-US" smtClean="0"/>
              <a:t>1</a:t>
            </a:fld>
            <a:endParaRPr lang="en-US"/>
          </a:p>
        </p:txBody>
      </p:sp>
    </p:spTree>
    <p:extLst>
      <p:ext uri="{BB962C8B-B14F-4D97-AF65-F5344CB8AC3E}">
        <p14:creationId xmlns:p14="http://schemas.microsoft.com/office/powerpoint/2010/main" val="2706369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D9C45D-C6D7-424D-823F-6768B748DF56}" type="slidenum">
              <a:rPr lang="en-US" smtClean="0"/>
              <a:t>2</a:t>
            </a:fld>
            <a:endParaRPr lang="en-US"/>
          </a:p>
        </p:txBody>
      </p:sp>
    </p:spTree>
    <p:extLst>
      <p:ext uri="{BB962C8B-B14F-4D97-AF65-F5344CB8AC3E}">
        <p14:creationId xmlns:p14="http://schemas.microsoft.com/office/powerpoint/2010/main" val="2801507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72397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162403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54644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511538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63" indent="0" algn="ctr">
              <a:buNone/>
              <a:defRPr sz="2000"/>
            </a:lvl2pPr>
            <a:lvl3pPr marL="914327" indent="0" algn="ctr">
              <a:buNone/>
              <a:defRPr sz="1800"/>
            </a:lvl3pPr>
            <a:lvl4pPr marL="1371490" indent="0" algn="ctr">
              <a:buNone/>
              <a:defRPr sz="1600"/>
            </a:lvl4pPr>
            <a:lvl5pPr marL="1828654" indent="0" algn="ctr">
              <a:buNone/>
              <a:defRPr sz="1600"/>
            </a:lvl5pPr>
            <a:lvl6pPr marL="2285818" indent="0" algn="ctr">
              <a:buNone/>
              <a:defRPr sz="1600"/>
            </a:lvl6pPr>
            <a:lvl7pPr marL="2742980" indent="0" algn="ctr">
              <a:buNone/>
              <a:defRPr sz="1600"/>
            </a:lvl7pPr>
            <a:lvl8pPr marL="3200144" indent="0" algn="ctr">
              <a:buNone/>
              <a:defRPr sz="1600"/>
            </a:lvl8pPr>
            <a:lvl9pPr marL="3657308"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BB5DEB-A6AD-42C7-B1BC-5EF288F44BE4}"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21913-B77B-40D0-B8C8-00BA47627710}" type="slidenum">
              <a:rPr lang="en-US" smtClean="0"/>
              <a:t>‹#›</a:t>
            </a:fld>
            <a:endParaRPr lang="en-US"/>
          </a:p>
        </p:txBody>
      </p:sp>
    </p:spTree>
    <p:extLst>
      <p:ext uri="{BB962C8B-B14F-4D97-AF65-F5344CB8AC3E}">
        <p14:creationId xmlns:p14="http://schemas.microsoft.com/office/powerpoint/2010/main" val="2837383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BB5DEB-A6AD-42C7-B1BC-5EF288F44BE4}"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21913-B77B-40D0-B8C8-00BA47627710}" type="slidenum">
              <a:rPr lang="en-US" smtClean="0"/>
              <a:t>‹#›</a:t>
            </a:fld>
            <a:endParaRPr lang="en-US"/>
          </a:p>
        </p:txBody>
      </p:sp>
    </p:spTree>
    <p:extLst>
      <p:ext uri="{BB962C8B-B14F-4D97-AF65-F5344CB8AC3E}">
        <p14:creationId xmlns:p14="http://schemas.microsoft.com/office/powerpoint/2010/main" val="3754655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BB5DEB-A6AD-42C7-B1BC-5EF288F44BE4}"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21913-B77B-40D0-B8C8-00BA47627710}" type="slidenum">
              <a:rPr lang="en-US" smtClean="0"/>
              <a:t>‹#›</a:t>
            </a:fld>
            <a:endParaRPr lang="en-US"/>
          </a:p>
        </p:txBody>
      </p:sp>
    </p:spTree>
    <p:extLst>
      <p:ext uri="{BB962C8B-B14F-4D97-AF65-F5344CB8AC3E}">
        <p14:creationId xmlns:p14="http://schemas.microsoft.com/office/powerpoint/2010/main" val="126077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BB5DEB-A6AD-42C7-B1BC-5EF288F44BE4}"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21913-B77B-40D0-B8C8-00BA47627710}" type="slidenum">
              <a:rPr lang="en-US" smtClean="0"/>
              <a:t>‹#›</a:t>
            </a:fld>
            <a:endParaRPr lang="en-US"/>
          </a:p>
        </p:txBody>
      </p:sp>
    </p:spTree>
    <p:extLst>
      <p:ext uri="{BB962C8B-B14F-4D97-AF65-F5344CB8AC3E}">
        <p14:creationId xmlns:p14="http://schemas.microsoft.com/office/powerpoint/2010/main" val="1047468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163" indent="0">
              <a:buNone/>
              <a:defRPr sz="2000">
                <a:solidFill>
                  <a:schemeClr val="tx1">
                    <a:tint val="75000"/>
                  </a:schemeClr>
                </a:solidFill>
              </a:defRPr>
            </a:lvl2pPr>
            <a:lvl3pPr marL="914327" indent="0">
              <a:buNone/>
              <a:defRPr sz="1800">
                <a:solidFill>
                  <a:schemeClr val="tx1">
                    <a:tint val="75000"/>
                  </a:schemeClr>
                </a:solidFill>
              </a:defRPr>
            </a:lvl3pPr>
            <a:lvl4pPr marL="1371490" indent="0">
              <a:buNone/>
              <a:defRPr sz="1600">
                <a:solidFill>
                  <a:schemeClr val="tx1">
                    <a:tint val="75000"/>
                  </a:schemeClr>
                </a:solidFill>
              </a:defRPr>
            </a:lvl4pPr>
            <a:lvl5pPr marL="1828654" indent="0">
              <a:buNone/>
              <a:defRPr sz="1600">
                <a:solidFill>
                  <a:schemeClr val="tx1">
                    <a:tint val="75000"/>
                  </a:schemeClr>
                </a:solidFill>
              </a:defRPr>
            </a:lvl5pPr>
            <a:lvl6pPr marL="2285818" indent="0">
              <a:buNone/>
              <a:defRPr sz="1600">
                <a:solidFill>
                  <a:schemeClr val="tx1">
                    <a:tint val="75000"/>
                  </a:schemeClr>
                </a:solidFill>
              </a:defRPr>
            </a:lvl6pPr>
            <a:lvl7pPr marL="2742980" indent="0">
              <a:buNone/>
              <a:defRPr sz="1600">
                <a:solidFill>
                  <a:schemeClr val="tx1">
                    <a:tint val="75000"/>
                  </a:schemeClr>
                </a:solidFill>
              </a:defRPr>
            </a:lvl7pPr>
            <a:lvl8pPr marL="3200144" indent="0">
              <a:buNone/>
              <a:defRPr sz="1600">
                <a:solidFill>
                  <a:schemeClr val="tx1">
                    <a:tint val="75000"/>
                  </a:schemeClr>
                </a:solidFill>
              </a:defRPr>
            </a:lvl8pPr>
            <a:lvl9pPr marL="365730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BB5DEB-A6AD-42C7-B1BC-5EF288F44BE4}"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21913-B77B-40D0-B8C8-00BA47627710}" type="slidenum">
              <a:rPr lang="en-US" smtClean="0"/>
              <a:t>‹#›</a:t>
            </a:fld>
            <a:endParaRPr lang="en-US"/>
          </a:p>
        </p:txBody>
      </p:sp>
    </p:spTree>
    <p:extLst>
      <p:ext uri="{BB962C8B-B14F-4D97-AF65-F5344CB8AC3E}">
        <p14:creationId xmlns:p14="http://schemas.microsoft.com/office/powerpoint/2010/main" val="4058706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BB5DEB-A6AD-42C7-B1BC-5EF288F44BE4}"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21913-B77B-40D0-B8C8-00BA47627710}" type="slidenum">
              <a:rPr lang="en-US" smtClean="0"/>
              <a:t>‹#›</a:t>
            </a:fld>
            <a:endParaRPr lang="en-US"/>
          </a:p>
        </p:txBody>
      </p:sp>
    </p:spTree>
    <p:extLst>
      <p:ext uri="{BB962C8B-B14F-4D97-AF65-F5344CB8AC3E}">
        <p14:creationId xmlns:p14="http://schemas.microsoft.com/office/powerpoint/2010/main" val="2582673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91" y="1681163"/>
            <a:ext cx="5157787" cy="823912"/>
          </a:xfrm>
        </p:spPr>
        <p:txBody>
          <a:bodyPr anchor="b"/>
          <a:lstStyle>
            <a:lvl1pPr marL="0" indent="0">
              <a:buNone/>
              <a:defRPr sz="2400" b="1"/>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91"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BB5DEB-A6AD-42C7-B1BC-5EF288F44BE4}" type="datetimeFigureOut">
              <a:rPr lang="en-US" smtClean="0"/>
              <a:t>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021913-B77B-40D0-B8C8-00BA47627710}" type="slidenum">
              <a:rPr lang="en-US" smtClean="0"/>
              <a:t>‹#›</a:t>
            </a:fld>
            <a:endParaRPr lang="en-US"/>
          </a:p>
        </p:txBody>
      </p:sp>
    </p:spTree>
    <p:extLst>
      <p:ext uri="{BB962C8B-B14F-4D97-AF65-F5344CB8AC3E}">
        <p14:creationId xmlns:p14="http://schemas.microsoft.com/office/powerpoint/2010/main" val="1856978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BB5DEB-A6AD-42C7-B1BC-5EF288F44BE4}" type="datetimeFigureOut">
              <a:rPr lang="en-US" smtClean="0"/>
              <a:t>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021913-B77B-40D0-B8C8-00BA47627710}" type="slidenum">
              <a:rPr lang="en-US" smtClean="0"/>
              <a:t>‹#›</a:t>
            </a:fld>
            <a:endParaRPr lang="en-US"/>
          </a:p>
        </p:txBody>
      </p:sp>
    </p:spTree>
    <p:extLst>
      <p:ext uri="{BB962C8B-B14F-4D97-AF65-F5344CB8AC3E}">
        <p14:creationId xmlns:p14="http://schemas.microsoft.com/office/powerpoint/2010/main" val="2147879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BB5DEB-A6AD-42C7-B1BC-5EF288F44BE4}" type="datetimeFigureOut">
              <a:rPr lang="en-US" smtClean="0"/>
              <a:t>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021913-B77B-40D0-B8C8-00BA47627710}" type="slidenum">
              <a:rPr lang="en-US" smtClean="0"/>
              <a:t>‹#›</a:t>
            </a:fld>
            <a:endParaRPr lang="en-US"/>
          </a:p>
        </p:txBody>
      </p:sp>
    </p:spTree>
    <p:extLst>
      <p:ext uri="{BB962C8B-B14F-4D97-AF65-F5344CB8AC3E}">
        <p14:creationId xmlns:p14="http://schemas.microsoft.com/office/powerpoint/2010/main" val="292760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2"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92" y="2057400"/>
            <a:ext cx="3932237" cy="3811588"/>
          </a:xfrm>
        </p:spPr>
        <p:txBody>
          <a:bodyPr/>
          <a:lstStyle>
            <a:lvl1pPr marL="0" indent="0">
              <a:buNone/>
              <a:defRPr sz="1600"/>
            </a:lvl1pPr>
            <a:lvl2pPr marL="457163" indent="0">
              <a:buNone/>
              <a:defRPr sz="1400"/>
            </a:lvl2pPr>
            <a:lvl3pPr marL="914327" indent="0">
              <a:buNone/>
              <a:defRPr sz="1200"/>
            </a:lvl3pPr>
            <a:lvl4pPr marL="1371490" indent="0">
              <a:buNone/>
              <a:defRPr sz="1000"/>
            </a:lvl4pPr>
            <a:lvl5pPr marL="1828654" indent="0">
              <a:buNone/>
              <a:defRPr sz="1000"/>
            </a:lvl5pPr>
            <a:lvl6pPr marL="2285818" indent="0">
              <a:buNone/>
              <a:defRPr sz="1000"/>
            </a:lvl6pPr>
            <a:lvl7pPr marL="2742980" indent="0">
              <a:buNone/>
              <a:defRPr sz="1000"/>
            </a:lvl7pPr>
            <a:lvl8pPr marL="3200144" indent="0">
              <a:buNone/>
              <a:defRPr sz="1000"/>
            </a:lvl8pPr>
            <a:lvl9pPr marL="365730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BB5DEB-A6AD-42C7-B1BC-5EF288F44BE4}"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21913-B77B-40D0-B8C8-00BA47627710}" type="slidenum">
              <a:rPr lang="en-US" smtClean="0"/>
              <a:t>‹#›</a:t>
            </a:fld>
            <a:endParaRPr lang="en-US"/>
          </a:p>
        </p:txBody>
      </p:sp>
    </p:spTree>
    <p:extLst>
      <p:ext uri="{BB962C8B-B14F-4D97-AF65-F5344CB8AC3E}">
        <p14:creationId xmlns:p14="http://schemas.microsoft.com/office/powerpoint/2010/main" val="3214179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2"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63" indent="0">
              <a:buNone/>
              <a:defRPr sz="2800"/>
            </a:lvl2pPr>
            <a:lvl3pPr marL="914327" indent="0">
              <a:buNone/>
              <a:defRPr sz="2400"/>
            </a:lvl3pPr>
            <a:lvl4pPr marL="1371490" indent="0">
              <a:buNone/>
              <a:defRPr sz="2000"/>
            </a:lvl4pPr>
            <a:lvl5pPr marL="1828654" indent="0">
              <a:buNone/>
              <a:defRPr sz="2000"/>
            </a:lvl5pPr>
            <a:lvl6pPr marL="2285818" indent="0">
              <a:buNone/>
              <a:defRPr sz="2000"/>
            </a:lvl6pPr>
            <a:lvl7pPr marL="2742980" indent="0">
              <a:buNone/>
              <a:defRPr sz="2000"/>
            </a:lvl7pPr>
            <a:lvl8pPr marL="3200144" indent="0">
              <a:buNone/>
              <a:defRPr sz="2000"/>
            </a:lvl8pPr>
            <a:lvl9pPr marL="3657308" indent="0">
              <a:buNone/>
              <a:defRPr sz="2000"/>
            </a:lvl9pPr>
          </a:lstStyle>
          <a:p>
            <a:endParaRPr lang="en-US"/>
          </a:p>
        </p:txBody>
      </p:sp>
      <p:sp>
        <p:nvSpPr>
          <p:cNvPr id="4" name="Text Placeholder 3"/>
          <p:cNvSpPr>
            <a:spLocks noGrp="1"/>
          </p:cNvSpPr>
          <p:nvPr>
            <p:ph type="body" sz="half" idx="2"/>
          </p:nvPr>
        </p:nvSpPr>
        <p:spPr>
          <a:xfrm>
            <a:off x="839792" y="2057400"/>
            <a:ext cx="3932237" cy="3811588"/>
          </a:xfrm>
        </p:spPr>
        <p:txBody>
          <a:bodyPr/>
          <a:lstStyle>
            <a:lvl1pPr marL="0" indent="0">
              <a:buNone/>
              <a:defRPr sz="1600"/>
            </a:lvl1pPr>
            <a:lvl2pPr marL="457163" indent="0">
              <a:buNone/>
              <a:defRPr sz="1400"/>
            </a:lvl2pPr>
            <a:lvl3pPr marL="914327" indent="0">
              <a:buNone/>
              <a:defRPr sz="1200"/>
            </a:lvl3pPr>
            <a:lvl4pPr marL="1371490" indent="0">
              <a:buNone/>
              <a:defRPr sz="1000"/>
            </a:lvl4pPr>
            <a:lvl5pPr marL="1828654" indent="0">
              <a:buNone/>
              <a:defRPr sz="1000"/>
            </a:lvl5pPr>
            <a:lvl6pPr marL="2285818" indent="0">
              <a:buNone/>
              <a:defRPr sz="1000"/>
            </a:lvl6pPr>
            <a:lvl7pPr marL="2742980" indent="0">
              <a:buNone/>
              <a:defRPr sz="1000"/>
            </a:lvl7pPr>
            <a:lvl8pPr marL="3200144" indent="0">
              <a:buNone/>
              <a:defRPr sz="1000"/>
            </a:lvl8pPr>
            <a:lvl9pPr marL="365730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BB5DEB-A6AD-42C7-B1BC-5EF288F44BE4}"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21913-B77B-40D0-B8C8-00BA47627710}" type="slidenum">
              <a:rPr lang="en-US" smtClean="0"/>
              <a:t>‹#›</a:t>
            </a:fld>
            <a:endParaRPr lang="en-US"/>
          </a:p>
        </p:txBody>
      </p:sp>
    </p:spTree>
    <p:extLst>
      <p:ext uri="{BB962C8B-B14F-4D97-AF65-F5344CB8AC3E}">
        <p14:creationId xmlns:p14="http://schemas.microsoft.com/office/powerpoint/2010/main" val="1370363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BB5DEB-A6AD-42C7-B1BC-5EF288F44BE4}" type="datetimeFigureOut">
              <a:rPr lang="en-US" smtClean="0"/>
              <a:t>2/9/2017</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021913-B77B-40D0-B8C8-00BA47627710}" type="slidenum">
              <a:rPr lang="en-US" smtClean="0"/>
              <a:t>‹#›</a:t>
            </a:fld>
            <a:endParaRPr lang="en-US"/>
          </a:p>
        </p:txBody>
      </p:sp>
    </p:spTree>
    <p:extLst>
      <p:ext uri="{BB962C8B-B14F-4D97-AF65-F5344CB8AC3E}">
        <p14:creationId xmlns:p14="http://schemas.microsoft.com/office/powerpoint/2010/main" val="1855463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2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2" indent="-228582" algn="l" defTabSz="91432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46" indent="-228582" algn="l" defTabSz="91432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08" indent="-228582" algn="l" defTabSz="91432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72" indent="-228582" algn="l" defTabSz="9143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36" indent="-228582" algn="l" defTabSz="9143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99" indent="-228582" algn="l" defTabSz="9143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62" indent="-228582" algn="l" defTabSz="9143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26" indent="-228582" algn="l" defTabSz="9143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90" indent="-228582" algn="l" defTabSz="9143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9296" y="136526"/>
            <a:ext cx="10515600" cy="1325563"/>
          </a:xfrm>
        </p:spPr>
        <p:txBody>
          <a:bodyPr>
            <a:normAutofit/>
          </a:bodyPr>
          <a:lstStyle/>
          <a:p>
            <a:pPr algn="ctr"/>
            <a:r>
              <a:rPr lang="en-US" sz="4000" b="1" dirty="0" smtClean="0"/>
              <a:t>TNCompass</a:t>
            </a:r>
            <a:endParaRPr lang="en-US" sz="4000" b="1" dirty="0"/>
          </a:p>
        </p:txBody>
      </p:sp>
      <p:pic>
        <p:nvPicPr>
          <p:cNvPr id="4" name="Content Placeholder 3"/>
          <p:cNvPicPr>
            <a:picLocks noGrp="1" noChangeAspect="1"/>
          </p:cNvPicPr>
          <p:nvPr>
            <p:ph idx="1"/>
          </p:nvPr>
        </p:nvPicPr>
        <p:blipFill>
          <a:blip r:embed="rId3"/>
          <a:stretch>
            <a:fillRect/>
          </a:stretch>
        </p:blipFill>
        <p:spPr>
          <a:xfrm>
            <a:off x="1828803" y="1241669"/>
            <a:ext cx="8080513" cy="5458749"/>
          </a:xfrm>
          <a:prstGeom prst="rect">
            <a:avLst/>
          </a:prstGeom>
        </p:spPr>
      </p:pic>
      <p:pic>
        <p:nvPicPr>
          <p:cNvPr id="2050" name="Picture 2" descr="TN Dept of Edu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5778" y="141287"/>
            <a:ext cx="1133475" cy="447675"/>
          </a:xfrm>
          <a:prstGeom prst="rect">
            <a:avLst/>
          </a:prstGeom>
          <a:noFill/>
          <a:extLst>
            <a:ext uri="{909E8E84-426E-40DD-AFC4-6F175D3DCCD1}">
              <a14:hiddenFill xmlns:a14="http://schemas.microsoft.com/office/drawing/2010/main">
                <a:solidFill>
                  <a:srgbClr val="FFFFFF"/>
                </a:solidFill>
              </a14:hiddenFill>
            </a:ext>
          </a:extLst>
        </p:spPr>
      </p:pic>
      <p:sp>
        <p:nvSpPr>
          <p:cNvPr id="6" name="object 2"/>
          <p:cNvSpPr txBox="1"/>
          <p:nvPr/>
        </p:nvSpPr>
        <p:spPr>
          <a:xfrm>
            <a:off x="8724682" y="302189"/>
            <a:ext cx="623888" cy="125868"/>
          </a:xfrm>
          <a:prstGeom prst="rect">
            <a:avLst/>
          </a:prstGeom>
        </p:spPr>
        <p:txBody>
          <a:bodyPr vert="horz" wrap="square" lIns="0" tIns="0" rIns="0" bIns="0" rtlCol="0">
            <a:spAutoFit/>
          </a:bodyPr>
          <a:lstStyle/>
          <a:p>
            <a:pPr marL="8659"/>
            <a:r>
              <a:rPr sz="818" b="1" dirty="0">
                <a:solidFill>
                  <a:srgbClr val="ABABAC"/>
                </a:solidFill>
                <a:latin typeface="Arial"/>
                <a:cs typeface="Arial"/>
              </a:rPr>
              <a:t>TNCompass</a:t>
            </a:r>
            <a:endParaRPr sz="818" dirty="0">
              <a:latin typeface="Arial"/>
              <a:cs typeface="Arial"/>
            </a:endParaRPr>
          </a:p>
        </p:txBody>
      </p:sp>
    </p:spTree>
    <p:extLst>
      <p:ext uri="{BB962C8B-B14F-4D97-AF65-F5344CB8AC3E}">
        <p14:creationId xmlns:p14="http://schemas.microsoft.com/office/powerpoint/2010/main" val="3849067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object 13"/>
          <p:cNvSpPr/>
          <p:nvPr/>
        </p:nvSpPr>
        <p:spPr>
          <a:xfrm>
            <a:off x="1977889" y="1290525"/>
            <a:ext cx="8010939" cy="4830416"/>
          </a:xfrm>
          <a:prstGeom prst="rect">
            <a:avLst/>
          </a:prstGeom>
          <a:blipFill>
            <a:blip r:embed="rId2" cstate="print"/>
            <a:stretch>
              <a:fillRect/>
            </a:stretch>
          </a:blipFill>
        </p:spPr>
        <p:txBody>
          <a:bodyPr wrap="square" lIns="0" tIns="0" rIns="0" bIns="0" rtlCol="0"/>
          <a:lstStyle/>
          <a:p>
            <a:endParaRPr sz="1227"/>
          </a:p>
        </p:txBody>
      </p:sp>
      <p:sp>
        <p:nvSpPr>
          <p:cNvPr id="5" name="object 3"/>
          <p:cNvSpPr/>
          <p:nvPr/>
        </p:nvSpPr>
        <p:spPr>
          <a:xfrm>
            <a:off x="1492396" y="204582"/>
            <a:ext cx="779318" cy="311727"/>
          </a:xfrm>
          <a:prstGeom prst="rect">
            <a:avLst/>
          </a:prstGeom>
          <a:blipFill>
            <a:blip r:embed="rId3" cstate="print"/>
            <a:stretch>
              <a:fillRect/>
            </a:stretch>
          </a:blipFill>
        </p:spPr>
        <p:txBody>
          <a:bodyPr wrap="square" lIns="0" tIns="0" rIns="0" bIns="0" rtlCol="0"/>
          <a:lstStyle/>
          <a:p>
            <a:endParaRPr sz="1227"/>
          </a:p>
        </p:txBody>
      </p:sp>
      <p:sp>
        <p:nvSpPr>
          <p:cNvPr id="6" name="object 2"/>
          <p:cNvSpPr txBox="1"/>
          <p:nvPr/>
        </p:nvSpPr>
        <p:spPr>
          <a:xfrm>
            <a:off x="9594562" y="234578"/>
            <a:ext cx="623888" cy="125868"/>
          </a:xfrm>
          <a:prstGeom prst="rect">
            <a:avLst/>
          </a:prstGeom>
        </p:spPr>
        <p:txBody>
          <a:bodyPr vert="horz" wrap="square" lIns="0" tIns="0" rIns="0" bIns="0" rtlCol="0">
            <a:spAutoFit/>
          </a:bodyPr>
          <a:lstStyle/>
          <a:p>
            <a:pPr marL="8659"/>
            <a:r>
              <a:rPr sz="818" b="1" dirty="0">
                <a:solidFill>
                  <a:srgbClr val="ABABAC"/>
                </a:solidFill>
                <a:latin typeface="Arial"/>
                <a:cs typeface="Arial"/>
              </a:rPr>
              <a:t>TNCompass</a:t>
            </a:r>
            <a:endParaRPr sz="818" dirty="0">
              <a:latin typeface="Arial"/>
              <a:cs typeface="Arial"/>
            </a:endParaRPr>
          </a:p>
        </p:txBody>
      </p:sp>
      <p:sp>
        <p:nvSpPr>
          <p:cNvPr id="7" name="object 10"/>
          <p:cNvSpPr txBox="1"/>
          <p:nvPr/>
        </p:nvSpPr>
        <p:spPr>
          <a:xfrm>
            <a:off x="1977887" y="953638"/>
            <a:ext cx="6295460" cy="184666"/>
          </a:xfrm>
          <a:prstGeom prst="rect">
            <a:avLst/>
          </a:prstGeom>
        </p:spPr>
        <p:txBody>
          <a:bodyPr vert="horz" wrap="square" lIns="0" tIns="0" rIns="0" bIns="0" rtlCol="0">
            <a:spAutoFit/>
          </a:bodyPr>
          <a:lstStyle/>
          <a:p>
            <a:pPr marL="8659"/>
            <a:r>
              <a:rPr sz="1200" dirty="0">
                <a:solidFill>
                  <a:srgbClr val="46464C"/>
                </a:solidFill>
                <a:latin typeface="Arial"/>
                <a:cs typeface="Arial"/>
              </a:rPr>
              <a:t>More than one activity can be entered for the PDP request.</a:t>
            </a:r>
            <a:endParaRPr sz="1200" dirty="0">
              <a:latin typeface="Arial"/>
              <a:cs typeface="Arial"/>
            </a:endParaRPr>
          </a:p>
        </p:txBody>
      </p:sp>
    </p:spTree>
    <p:extLst>
      <p:ext uri="{BB962C8B-B14F-4D97-AF65-F5344CB8AC3E}">
        <p14:creationId xmlns:p14="http://schemas.microsoft.com/office/powerpoint/2010/main" val="2915053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bject 2"/>
          <p:cNvSpPr txBox="1"/>
          <p:nvPr/>
        </p:nvSpPr>
        <p:spPr>
          <a:xfrm>
            <a:off x="9215851" y="220279"/>
            <a:ext cx="623888" cy="125868"/>
          </a:xfrm>
          <a:prstGeom prst="rect">
            <a:avLst/>
          </a:prstGeom>
        </p:spPr>
        <p:txBody>
          <a:bodyPr vert="horz" wrap="square" lIns="0" tIns="0" rIns="0" bIns="0" rtlCol="0">
            <a:spAutoFit/>
          </a:bodyPr>
          <a:lstStyle/>
          <a:p>
            <a:pPr marL="8659"/>
            <a:r>
              <a:rPr sz="818" b="1" dirty="0">
                <a:solidFill>
                  <a:srgbClr val="ABABAC"/>
                </a:solidFill>
                <a:latin typeface="Arial"/>
                <a:cs typeface="Arial"/>
              </a:rPr>
              <a:t>TNCompass</a:t>
            </a:r>
            <a:endParaRPr sz="818" dirty="0">
              <a:latin typeface="Arial"/>
              <a:cs typeface="Arial"/>
            </a:endParaRPr>
          </a:p>
        </p:txBody>
      </p:sp>
      <p:sp>
        <p:nvSpPr>
          <p:cNvPr id="3" name="object 3"/>
          <p:cNvSpPr/>
          <p:nvPr/>
        </p:nvSpPr>
        <p:spPr>
          <a:xfrm>
            <a:off x="461869" y="220279"/>
            <a:ext cx="779318" cy="311727"/>
          </a:xfrm>
          <a:prstGeom prst="rect">
            <a:avLst/>
          </a:prstGeom>
          <a:blipFill>
            <a:blip r:embed="rId3" cstate="print"/>
            <a:stretch>
              <a:fillRect/>
            </a:stretch>
          </a:blipFill>
        </p:spPr>
        <p:txBody>
          <a:bodyPr wrap="square" lIns="0" tIns="0" rIns="0" bIns="0" rtlCol="0"/>
          <a:lstStyle/>
          <a:p>
            <a:endParaRPr sz="1227"/>
          </a:p>
        </p:txBody>
      </p:sp>
      <p:sp>
        <p:nvSpPr>
          <p:cNvPr id="6" name="object 6"/>
          <p:cNvSpPr/>
          <p:nvPr/>
        </p:nvSpPr>
        <p:spPr>
          <a:xfrm>
            <a:off x="4082761" y="3635216"/>
            <a:ext cx="4039466" cy="0"/>
          </a:xfrm>
          <a:custGeom>
            <a:avLst/>
            <a:gdLst/>
            <a:ahLst/>
            <a:cxnLst/>
            <a:rect l="l" t="t" r="r" b="b"/>
            <a:pathLst>
              <a:path w="5924550">
                <a:moveTo>
                  <a:pt x="0" y="0"/>
                </a:moveTo>
                <a:lnTo>
                  <a:pt x="5924550" y="0"/>
                </a:lnTo>
              </a:path>
            </a:pathLst>
          </a:custGeom>
          <a:ln w="10795">
            <a:solidFill>
              <a:srgbClr val="000000"/>
            </a:solidFill>
          </a:ln>
        </p:spPr>
        <p:txBody>
          <a:bodyPr wrap="square" lIns="0" tIns="0" rIns="0" bIns="0" rtlCol="0"/>
          <a:lstStyle/>
          <a:p>
            <a:endParaRPr sz="1227"/>
          </a:p>
        </p:txBody>
      </p:sp>
      <p:sp>
        <p:nvSpPr>
          <p:cNvPr id="7" name="object 7"/>
          <p:cNvSpPr txBox="1"/>
          <p:nvPr/>
        </p:nvSpPr>
        <p:spPr>
          <a:xfrm>
            <a:off x="1311967" y="6282203"/>
            <a:ext cx="5595731" cy="184666"/>
          </a:xfrm>
          <a:prstGeom prst="rect">
            <a:avLst/>
          </a:prstGeom>
        </p:spPr>
        <p:txBody>
          <a:bodyPr vert="horz" wrap="square" lIns="0" tIns="0" rIns="0" bIns="0" rtlCol="0">
            <a:spAutoFit/>
          </a:bodyPr>
          <a:lstStyle/>
          <a:p>
            <a:pPr marL="8659"/>
            <a:r>
              <a:rPr sz="1200" dirty="0">
                <a:solidFill>
                  <a:srgbClr val="46464C"/>
                </a:solidFill>
                <a:latin typeface="Arial"/>
                <a:cs typeface="Arial"/>
              </a:rPr>
              <a:t>When the activity/activities appear in the list click the</a:t>
            </a:r>
            <a:r>
              <a:rPr sz="1200" spc="10" dirty="0">
                <a:solidFill>
                  <a:srgbClr val="46464C"/>
                </a:solidFill>
                <a:latin typeface="Arial"/>
                <a:cs typeface="Arial"/>
              </a:rPr>
              <a:t> </a:t>
            </a:r>
            <a:r>
              <a:rPr sz="1200" b="1" i="1" dirty="0">
                <a:solidFill>
                  <a:srgbClr val="46464C"/>
                </a:solidFill>
                <a:latin typeface="Arial"/>
                <a:cs typeface="Arial"/>
              </a:rPr>
              <a:t>Continue </a:t>
            </a:r>
            <a:r>
              <a:rPr sz="1200" dirty="0">
                <a:solidFill>
                  <a:srgbClr val="46464C"/>
                </a:solidFill>
                <a:latin typeface="Arial"/>
                <a:cs typeface="Arial"/>
              </a:rPr>
              <a:t>button</a:t>
            </a:r>
            <a:r>
              <a:rPr sz="614" dirty="0">
                <a:solidFill>
                  <a:srgbClr val="46464C"/>
                </a:solidFill>
                <a:latin typeface="Arial"/>
                <a:cs typeface="Arial"/>
              </a:rPr>
              <a:t>.</a:t>
            </a:r>
            <a:endParaRPr sz="614" dirty="0">
              <a:latin typeface="Arial"/>
              <a:cs typeface="Arial"/>
            </a:endParaRPr>
          </a:p>
        </p:txBody>
      </p:sp>
      <p:sp>
        <p:nvSpPr>
          <p:cNvPr id="8" name="object 8"/>
          <p:cNvSpPr/>
          <p:nvPr/>
        </p:nvSpPr>
        <p:spPr>
          <a:xfrm>
            <a:off x="1311966" y="895897"/>
            <a:ext cx="8527774" cy="5192832"/>
          </a:xfrm>
          <a:prstGeom prst="rect">
            <a:avLst/>
          </a:prstGeom>
          <a:blipFill>
            <a:blip r:embed="rId4" cstate="print"/>
            <a:stretch>
              <a:fillRect/>
            </a:stretch>
          </a:blipFill>
        </p:spPr>
        <p:txBody>
          <a:bodyPr wrap="square" lIns="0" tIns="0" rIns="0" bIns="0" rtlCol="0"/>
          <a:lstStyle/>
          <a:p>
            <a:endParaRPr sz="1227"/>
          </a:p>
        </p:txBody>
      </p:sp>
      <p:sp>
        <p:nvSpPr>
          <p:cNvPr id="10" name="object 11"/>
          <p:cNvSpPr txBox="1"/>
          <p:nvPr/>
        </p:nvSpPr>
        <p:spPr>
          <a:xfrm>
            <a:off x="1311965" y="609035"/>
            <a:ext cx="7080652" cy="184666"/>
          </a:xfrm>
          <a:prstGeom prst="rect">
            <a:avLst/>
          </a:prstGeom>
        </p:spPr>
        <p:txBody>
          <a:bodyPr vert="horz" wrap="square" lIns="0" tIns="0" rIns="0" bIns="0" rtlCol="0">
            <a:spAutoFit/>
          </a:bodyPr>
          <a:lstStyle/>
          <a:p>
            <a:pPr marL="8659"/>
            <a:r>
              <a:rPr sz="1200" dirty="0">
                <a:solidFill>
                  <a:srgbClr val="46464C"/>
                </a:solidFill>
                <a:latin typeface="Arial"/>
                <a:cs typeface="Arial"/>
              </a:rPr>
              <a:t>To remove an activity after it has been added, click on the trash can icon to delete the line item.</a:t>
            </a:r>
            <a:endParaRPr sz="1200" dirty="0">
              <a:latin typeface="Arial"/>
              <a:cs typeface="Arial"/>
            </a:endParaRPr>
          </a:p>
        </p:txBody>
      </p:sp>
    </p:spTree>
    <p:extLst>
      <p:ext uri="{BB962C8B-B14F-4D97-AF65-F5344CB8AC3E}">
        <p14:creationId xmlns:p14="http://schemas.microsoft.com/office/powerpoint/2010/main" val="2404237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bject 3"/>
          <p:cNvSpPr/>
          <p:nvPr/>
        </p:nvSpPr>
        <p:spPr>
          <a:xfrm>
            <a:off x="630833" y="330450"/>
            <a:ext cx="779318" cy="311727"/>
          </a:xfrm>
          <a:prstGeom prst="rect">
            <a:avLst/>
          </a:prstGeom>
          <a:blipFill>
            <a:blip r:embed="rId2" cstate="print"/>
            <a:stretch>
              <a:fillRect/>
            </a:stretch>
          </a:blipFill>
        </p:spPr>
        <p:txBody>
          <a:bodyPr wrap="square" lIns="0" tIns="0" rIns="0" bIns="0" rtlCol="0"/>
          <a:lstStyle/>
          <a:p>
            <a:endParaRPr sz="1227"/>
          </a:p>
        </p:txBody>
      </p:sp>
      <p:sp>
        <p:nvSpPr>
          <p:cNvPr id="3" name="object 2"/>
          <p:cNvSpPr txBox="1"/>
          <p:nvPr/>
        </p:nvSpPr>
        <p:spPr>
          <a:xfrm>
            <a:off x="8729858" y="310713"/>
            <a:ext cx="623888" cy="125868"/>
          </a:xfrm>
          <a:prstGeom prst="rect">
            <a:avLst/>
          </a:prstGeom>
        </p:spPr>
        <p:txBody>
          <a:bodyPr vert="horz" wrap="square" lIns="0" tIns="0" rIns="0" bIns="0" rtlCol="0">
            <a:spAutoFit/>
          </a:bodyPr>
          <a:lstStyle/>
          <a:p>
            <a:pPr marL="8659"/>
            <a:r>
              <a:rPr sz="818" b="1" dirty="0">
                <a:solidFill>
                  <a:srgbClr val="ABABAC"/>
                </a:solidFill>
                <a:latin typeface="Arial"/>
                <a:cs typeface="Arial"/>
              </a:rPr>
              <a:t>TNCompass</a:t>
            </a:r>
            <a:endParaRPr sz="818" dirty="0">
              <a:latin typeface="Arial"/>
              <a:cs typeface="Arial"/>
            </a:endParaRPr>
          </a:p>
        </p:txBody>
      </p:sp>
      <p:sp>
        <p:nvSpPr>
          <p:cNvPr id="4" name="object 10"/>
          <p:cNvSpPr/>
          <p:nvPr/>
        </p:nvSpPr>
        <p:spPr>
          <a:xfrm>
            <a:off x="1744319" y="1394022"/>
            <a:ext cx="7609429" cy="3667539"/>
          </a:xfrm>
          <a:prstGeom prst="rect">
            <a:avLst/>
          </a:prstGeom>
          <a:blipFill>
            <a:blip r:embed="rId3" cstate="print"/>
            <a:stretch>
              <a:fillRect/>
            </a:stretch>
          </a:blipFill>
        </p:spPr>
        <p:txBody>
          <a:bodyPr wrap="square" lIns="0" tIns="0" rIns="0" bIns="0" rtlCol="0"/>
          <a:lstStyle/>
          <a:p>
            <a:endParaRPr sz="1227"/>
          </a:p>
        </p:txBody>
      </p:sp>
      <p:sp>
        <p:nvSpPr>
          <p:cNvPr id="5" name="object 7"/>
          <p:cNvSpPr txBox="1"/>
          <p:nvPr/>
        </p:nvSpPr>
        <p:spPr>
          <a:xfrm>
            <a:off x="1744318" y="788207"/>
            <a:ext cx="7966213" cy="369332"/>
          </a:xfrm>
          <a:prstGeom prst="rect">
            <a:avLst/>
          </a:prstGeom>
        </p:spPr>
        <p:txBody>
          <a:bodyPr vert="horz" wrap="square" lIns="0" tIns="0" rIns="0" bIns="0" rtlCol="0">
            <a:spAutoFit/>
          </a:bodyPr>
          <a:lstStyle/>
          <a:p>
            <a:pPr marL="8659" marR="3464"/>
            <a:r>
              <a:rPr sz="1200" dirty="0">
                <a:solidFill>
                  <a:srgbClr val="46464C"/>
                </a:solidFill>
                <a:latin typeface="Arial"/>
                <a:cs typeface="Arial"/>
              </a:rPr>
              <a:t>A summary of the new PDP activities displays.The</a:t>
            </a:r>
            <a:r>
              <a:rPr sz="1200" spc="7" dirty="0">
                <a:solidFill>
                  <a:srgbClr val="46464C"/>
                </a:solidFill>
                <a:latin typeface="Arial"/>
                <a:cs typeface="Arial"/>
              </a:rPr>
              <a:t> </a:t>
            </a:r>
            <a:r>
              <a:rPr sz="1200" b="1" i="1" dirty="0">
                <a:solidFill>
                  <a:srgbClr val="46464C"/>
                </a:solidFill>
                <a:latin typeface="Arial"/>
                <a:cs typeface="Arial"/>
              </a:rPr>
              <a:t>Review and Submit</a:t>
            </a:r>
            <a:r>
              <a:rPr sz="1200" b="1" i="1" spc="3" dirty="0">
                <a:solidFill>
                  <a:srgbClr val="46464C"/>
                </a:solidFill>
                <a:latin typeface="Arial"/>
                <a:cs typeface="Arial"/>
              </a:rPr>
              <a:t> </a:t>
            </a:r>
            <a:r>
              <a:rPr sz="1200" dirty="0">
                <a:solidFill>
                  <a:srgbClr val="46464C"/>
                </a:solidFill>
                <a:latin typeface="Arial"/>
                <a:cs typeface="Arial"/>
              </a:rPr>
              <a:t>step in the</a:t>
            </a:r>
            <a:r>
              <a:rPr sz="1200" spc="3" dirty="0">
                <a:solidFill>
                  <a:srgbClr val="46464C"/>
                </a:solidFill>
                <a:latin typeface="Arial"/>
                <a:cs typeface="Arial"/>
              </a:rPr>
              <a:t> </a:t>
            </a:r>
            <a:r>
              <a:rPr sz="1200" b="1" i="1" dirty="0">
                <a:solidFill>
                  <a:srgbClr val="46464C"/>
                </a:solidFill>
                <a:latin typeface="Arial"/>
                <a:cs typeface="Arial"/>
              </a:rPr>
              <a:t>PDP Wizard</a:t>
            </a:r>
            <a:r>
              <a:rPr sz="1200" b="1" i="1" spc="3" dirty="0">
                <a:solidFill>
                  <a:srgbClr val="46464C"/>
                </a:solidFill>
                <a:latin typeface="Arial"/>
                <a:cs typeface="Arial"/>
              </a:rPr>
              <a:t> </a:t>
            </a:r>
            <a:r>
              <a:rPr sz="1200" dirty="0">
                <a:solidFill>
                  <a:srgbClr val="46464C"/>
                </a:solidFill>
                <a:latin typeface="Arial"/>
                <a:cs typeface="Arial"/>
              </a:rPr>
              <a:t>tracks progress. Click the </a:t>
            </a:r>
            <a:r>
              <a:rPr sz="1200" b="1" i="1" dirty="0">
                <a:solidFill>
                  <a:srgbClr val="46464C"/>
                </a:solidFill>
                <a:latin typeface="Arial"/>
                <a:cs typeface="Arial"/>
              </a:rPr>
              <a:t>Submit </a:t>
            </a:r>
            <a:r>
              <a:rPr sz="1200" dirty="0">
                <a:solidFill>
                  <a:srgbClr val="46464C"/>
                </a:solidFill>
                <a:latin typeface="Arial"/>
                <a:cs typeface="Arial"/>
              </a:rPr>
              <a:t>button to send the PDP request to the principal or assistant principal for approval.</a:t>
            </a:r>
            <a:endParaRPr sz="1200" dirty="0">
              <a:latin typeface="Arial"/>
              <a:cs typeface="Arial"/>
            </a:endParaRPr>
          </a:p>
        </p:txBody>
      </p:sp>
      <p:sp>
        <p:nvSpPr>
          <p:cNvPr id="6" name="object 8"/>
          <p:cNvSpPr txBox="1"/>
          <p:nvPr/>
        </p:nvSpPr>
        <p:spPr>
          <a:xfrm>
            <a:off x="1744316" y="5113375"/>
            <a:ext cx="8100390" cy="369332"/>
          </a:xfrm>
          <a:prstGeom prst="rect">
            <a:avLst/>
          </a:prstGeom>
        </p:spPr>
        <p:txBody>
          <a:bodyPr vert="horz" wrap="square" lIns="0" tIns="0" rIns="0" bIns="0" rtlCol="0">
            <a:spAutoFit/>
          </a:bodyPr>
          <a:lstStyle/>
          <a:p>
            <a:pPr marL="8659" marR="3464"/>
            <a:r>
              <a:rPr sz="1200" dirty="0">
                <a:solidFill>
                  <a:srgbClr val="46464C"/>
                </a:solidFill>
                <a:latin typeface="Arial"/>
                <a:cs typeface="Arial"/>
              </a:rPr>
              <a:t>The </a:t>
            </a:r>
            <a:r>
              <a:rPr sz="1200" b="1" i="1" dirty="0">
                <a:solidFill>
                  <a:srgbClr val="46464C"/>
                </a:solidFill>
                <a:latin typeface="Arial"/>
                <a:cs typeface="Arial"/>
              </a:rPr>
              <a:t>Licensure </a:t>
            </a:r>
            <a:r>
              <a:rPr sz="1200" dirty="0">
                <a:solidFill>
                  <a:srgbClr val="46464C"/>
                </a:solidFill>
                <a:latin typeface="Arial"/>
                <a:cs typeface="Arial"/>
              </a:rPr>
              <a:t>tab now updates with the requested PDP activities including the</a:t>
            </a:r>
            <a:r>
              <a:rPr sz="1200" spc="10" dirty="0">
                <a:solidFill>
                  <a:srgbClr val="46464C"/>
                </a:solidFill>
                <a:latin typeface="Arial"/>
                <a:cs typeface="Arial"/>
              </a:rPr>
              <a:t> </a:t>
            </a:r>
            <a:r>
              <a:rPr sz="1200" b="1" i="1" dirty="0">
                <a:solidFill>
                  <a:srgbClr val="46464C"/>
                </a:solidFill>
                <a:latin typeface="Arial"/>
                <a:cs typeface="Arial"/>
              </a:rPr>
              <a:t>Status </a:t>
            </a:r>
            <a:r>
              <a:rPr sz="1200" dirty="0">
                <a:solidFill>
                  <a:srgbClr val="46464C"/>
                </a:solidFill>
                <a:latin typeface="Arial"/>
                <a:cs typeface="Arial"/>
              </a:rPr>
              <a:t>of the request. The </a:t>
            </a:r>
            <a:r>
              <a:rPr sz="1200" b="1" i="1" dirty="0">
                <a:solidFill>
                  <a:srgbClr val="46464C"/>
                </a:solidFill>
                <a:latin typeface="Arial"/>
                <a:cs typeface="Arial"/>
              </a:rPr>
              <a:t>Status </a:t>
            </a:r>
            <a:r>
              <a:rPr sz="1200" dirty="0">
                <a:solidFill>
                  <a:srgbClr val="46464C"/>
                </a:solidFill>
                <a:latin typeface="Arial"/>
                <a:cs typeface="Arial"/>
              </a:rPr>
              <a:t>is of the PDP request is updated as the PDP request is processed.</a:t>
            </a:r>
            <a:endParaRPr sz="1200" dirty="0">
              <a:latin typeface="Arial"/>
              <a:cs typeface="Arial"/>
            </a:endParaRPr>
          </a:p>
        </p:txBody>
      </p:sp>
    </p:spTree>
    <p:extLst>
      <p:ext uri="{BB962C8B-B14F-4D97-AF65-F5344CB8AC3E}">
        <p14:creationId xmlns:p14="http://schemas.microsoft.com/office/powerpoint/2010/main" val="1772375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8809" y="631319"/>
            <a:ext cx="10515600" cy="855469"/>
          </a:xfrm>
        </p:spPr>
        <p:txBody>
          <a:bodyPr>
            <a:normAutofit/>
          </a:bodyPr>
          <a:lstStyle/>
          <a:p>
            <a:r>
              <a:rPr lang="en-US" sz="3200" b="1" dirty="0" smtClean="0"/>
              <a:t>How to Start a License Renewal Transaction</a:t>
            </a:r>
            <a:endParaRPr lang="en-US" sz="3200" b="1" dirty="0"/>
          </a:p>
        </p:txBody>
      </p:sp>
      <p:pic>
        <p:nvPicPr>
          <p:cNvPr id="4" name="Content Placeholder 3"/>
          <p:cNvPicPr>
            <a:picLocks noGrp="1" noChangeAspect="1"/>
          </p:cNvPicPr>
          <p:nvPr>
            <p:ph idx="1"/>
          </p:nvPr>
        </p:nvPicPr>
        <p:blipFill>
          <a:blip r:embed="rId2"/>
          <a:stretch>
            <a:fillRect/>
          </a:stretch>
        </p:blipFill>
        <p:spPr>
          <a:xfrm>
            <a:off x="856248" y="1935465"/>
            <a:ext cx="10167384" cy="2129191"/>
          </a:xfrm>
          <a:prstGeom prst="rect">
            <a:avLst/>
          </a:prstGeom>
        </p:spPr>
      </p:pic>
      <p:sp>
        <p:nvSpPr>
          <p:cNvPr id="5" name="TextBox 4"/>
          <p:cNvSpPr txBox="1"/>
          <p:nvPr/>
        </p:nvSpPr>
        <p:spPr>
          <a:xfrm>
            <a:off x="738809" y="1545319"/>
            <a:ext cx="6052930" cy="369332"/>
          </a:xfrm>
          <a:prstGeom prst="rect">
            <a:avLst/>
          </a:prstGeom>
          <a:noFill/>
        </p:spPr>
        <p:txBody>
          <a:bodyPr wrap="square" rtlCol="0">
            <a:spAutoFit/>
          </a:bodyPr>
          <a:lstStyle/>
          <a:p>
            <a:r>
              <a:rPr lang="en-US" dirty="0"/>
              <a:t>Under the Transaction tab click on “Start a new transaction”</a:t>
            </a:r>
          </a:p>
        </p:txBody>
      </p:sp>
      <p:pic>
        <p:nvPicPr>
          <p:cNvPr id="6" name="Picture 5"/>
          <p:cNvPicPr>
            <a:picLocks noChangeAspect="1"/>
          </p:cNvPicPr>
          <p:nvPr/>
        </p:nvPicPr>
        <p:blipFill>
          <a:blip r:embed="rId3"/>
          <a:stretch>
            <a:fillRect/>
          </a:stretch>
        </p:blipFill>
        <p:spPr>
          <a:xfrm>
            <a:off x="856248" y="5087220"/>
            <a:ext cx="10167384" cy="1477409"/>
          </a:xfrm>
          <a:prstGeom prst="rect">
            <a:avLst/>
          </a:prstGeom>
        </p:spPr>
      </p:pic>
      <p:sp>
        <p:nvSpPr>
          <p:cNvPr id="7" name="TextBox 6"/>
          <p:cNvSpPr txBox="1"/>
          <p:nvPr/>
        </p:nvSpPr>
        <p:spPr>
          <a:xfrm>
            <a:off x="756857" y="4114273"/>
            <a:ext cx="10131287" cy="923330"/>
          </a:xfrm>
          <a:prstGeom prst="rect">
            <a:avLst/>
          </a:prstGeom>
          <a:noFill/>
        </p:spPr>
        <p:txBody>
          <a:bodyPr wrap="square" rtlCol="0">
            <a:spAutoFit/>
          </a:bodyPr>
          <a:lstStyle/>
          <a:p>
            <a:r>
              <a:rPr lang="en-US" dirty="0"/>
              <a:t>Select the type of change you are requesting (renew license, name change, add degree, add endorsement etc.). The system will walk you through the steps to submit the request.</a:t>
            </a:r>
          </a:p>
          <a:p>
            <a:endParaRPr lang="en-US" dirty="0"/>
          </a:p>
        </p:txBody>
      </p:sp>
      <p:sp>
        <p:nvSpPr>
          <p:cNvPr id="8" name="object 3"/>
          <p:cNvSpPr/>
          <p:nvPr/>
        </p:nvSpPr>
        <p:spPr>
          <a:xfrm>
            <a:off x="466589" y="193336"/>
            <a:ext cx="779318" cy="311727"/>
          </a:xfrm>
          <a:prstGeom prst="rect">
            <a:avLst/>
          </a:prstGeom>
          <a:blipFill>
            <a:blip r:embed="rId4" cstate="print"/>
            <a:stretch>
              <a:fillRect/>
            </a:stretch>
          </a:blipFill>
        </p:spPr>
        <p:txBody>
          <a:bodyPr wrap="square" lIns="0" tIns="0" rIns="0" bIns="0" rtlCol="0"/>
          <a:lstStyle/>
          <a:p>
            <a:endParaRPr sz="1227"/>
          </a:p>
        </p:txBody>
      </p:sp>
      <p:sp>
        <p:nvSpPr>
          <p:cNvPr id="9" name="object 2"/>
          <p:cNvSpPr txBox="1"/>
          <p:nvPr/>
        </p:nvSpPr>
        <p:spPr>
          <a:xfrm>
            <a:off x="10052828" y="254325"/>
            <a:ext cx="623888" cy="125868"/>
          </a:xfrm>
          <a:prstGeom prst="rect">
            <a:avLst/>
          </a:prstGeom>
        </p:spPr>
        <p:txBody>
          <a:bodyPr vert="horz" wrap="square" lIns="0" tIns="0" rIns="0" bIns="0" rtlCol="0">
            <a:spAutoFit/>
          </a:bodyPr>
          <a:lstStyle/>
          <a:p>
            <a:pPr marL="8659"/>
            <a:r>
              <a:rPr sz="818" b="1" dirty="0">
                <a:solidFill>
                  <a:srgbClr val="ABABAC"/>
                </a:solidFill>
                <a:latin typeface="Arial"/>
                <a:cs typeface="Arial"/>
              </a:rPr>
              <a:t>TNCompass</a:t>
            </a:r>
            <a:endParaRPr sz="818" dirty="0">
              <a:latin typeface="Arial"/>
              <a:cs typeface="Arial"/>
            </a:endParaRPr>
          </a:p>
        </p:txBody>
      </p:sp>
    </p:spTree>
    <p:extLst>
      <p:ext uri="{BB962C8B-B14F-4D97-AF65-F5344CB8AC3E}">
        <p14:creationId xmlns:p14="http://schemas.microsoft.com/office/powerpoint/2010/main" val="3267328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292087" y="1013846"/>
            <a:ext cx="9263270" cy="5518821"/>
          </a:xfrm>
          <a:prstGeom prst="rect">
            <a:avLst/>
          </a:prstGeom>
        </p:spPr>
      </p:pic>
      <p:sp>
        <p:nvSpPr>
          <p:cNvPr id="7" name="object 2"/>
          <p:cNvSpPr txBox="1"/>
          <p:nvPr/>
        </p:nvSpPr>
        <p:spPr>
          <a:xfrm>
            <a:off x="10091519" y="261018"/>
            <a:ext cx="623888" cy="125868"/>
          </a:xfrm>
          <a:prstGeom prst="rect">
            <a:avLst/>
          </a:prstGeom>
        </p:spPr>
        <p:txBody>
          <a:bodyPr vert="horz" wrap="square" lIns="0" tIns="0" rIns="0" bIns="0" rtlCol="0">
            <a:spAutoFit/>
          </a:bodyPr>
          <a:lstStyle/>
          <a:p>
            <a:pPr marL="8659"/>
            <a:r>
              <a:rPr sz="818" b="1" dirty="0">
                <a:solidFill>
                  <a:srgbClr val="ABABAC"/>
                </a:solidFill>
                <a:latin typeface="Arial"/>
                <a:cs typeface="Arial"/>
              </a:rPr>
              <a:t>TNCompass</a:t>
            </a:r>
            <a:endParaRPr sz="818" dirty="0">
              <a:latin typeface="Arial"/>
              <a:cs typeface="Arial"/>
            </a:endParaRPr>
          </a:p>
        </p:txBody>
      </p:sp>
      <p:sp>
        <p:nvSpPr>
          <p:cNvPr id="8" name="object 3"/>
          <p:cNvSpPr/>
          <p:nvPr/>
        </p:nvSpPr>
        <p:spPr>
          <a:xfrm>
            <a:off x="902428" y="232774"/>
            <a:ext cx="779318" cy="311727"/>
          </a:xfrm>
          <a:prstGeom prst="rect">
            <a:avLst/>
          </a:prstGeom>
          <a:blipFill>
            <a:blip r:embed="rId3" cstate="print"/>
            <a:stretch>
              <a:fillRect/>
            </a:stretch>
          </a:blipFill>
        </p:spPr>
        <p:txBody>
          <a:bodyPr wrap="square" lIns="0" tIns="0" rIns="0" bIns="0" rtlCol="0"/>
          <a:lstStyle/>
          <a:p>
            <a:endParaRPr sz="1227"/>
          </a:p>
        </p:txBody>
      </p:sp>
    </p:spTree>
    <p:extLst>
      <p:ext uri="{BB962C8B-B14F-4D97-AF65-F5344CB8AC3E}">
        <p14:creationId xmlns:p14="http://schemas.microsoft.com/office/powerpoint/2010/main" val="958235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321905" y="1559372"/>
            <a:ext cx="9074426" cy="4641517"/>
          </a:xfrm>
          <a:prstGeom prst="rect">
            <a:avLst/>
          </a:prstGeom>
        </p:spPr>
      </p:pic>
      <p:sp>
        <p:nvSpPr>
          <p:cNvPr id="4" name="TextBox 3"/>
          <p:cNvSpPr txBox="1"/>
          <p:nvPr/>
        </p:nvSpPr>
        <p:spPr>
          <a:xfrm>
            <a:off x="818321" y="745435"/>
            <a:ext cx="10515600" cy="646331"/>
          </a:xfrm>
          <a:prstGeom prst="rect">
            <a:avLst/>
          </a:prstGeom>
          <a:noFill/>
        </p:spPr>
        <p:txBody>
          <a:bodyPr wrap="square" rtlCol="0">
            <a:spAutoFit/>
          </a:bodyPr>
          <a:lstStyle/>
          <a:p>
            <a:r>
              <a:rPr lang="en-US" dirty="0"/>
              <a:t>The next screen confirms the transaction being requested and provides helpful information regarding the transaction type</a:t>
            </a:r>
          </a:p>
        </p:txBody>
      </p:sp>
      <p:sp>
        <p:nvSpPr>
          <p:cNvPr id="6" name="object 3"/>
          <p:cNvSpPr/>
          <p:nvPr/>
        </p:nvSpPr>
        <p:spPr>
          <a:xfrm>
            <a:off x="630833" y="330450"/>
            <a:ext cx="779318" cy="311727"/>
          </a:xfrm>
          <a:prstGeom prst="rect">
            <a:avLst/>
          </a:prstGeom>
          <a:blipFill>
            <a:blip r:embed="rId3" cstate="print"/>
            <a:stretch>
              <a:fillRect/>
            </a:stretch>
          </a:blipFill>
        </p:spPr>
        <p:txBody>
          <a:bodyPr wrap="square" lIns="0" tIns="0" rIns="0" bIns="0" rtlCol="0"/>
          <a:lstStyle/>
          <a:p>
            <a:endParaRPr sz="1227"/>
          </a:p>
        </p:txBody>
      </p:sp>
      <p:sp>
        <p:nvSpPr>
          <p:cNvPr id="7" name="object 2"/>
          <p:cNvSpPr txBox="1"/>
          <p:nvPr/>
        </p:nvSpPr>
        <p:spPr>
          <a:xfrm>
            <a:off x="9992127" y="330450"/>
            <a:ext cx="623888" cy="125868"/>
          </a:xfrm>
          <a:prstGeom prst="rect">
            <a:avLst/>
          </a:prstGeom>
        </p:spPr>
        <p:txBody>
          <a:bodyPr vert="horz" wrap="square" lIns="0" tIns="0" rIns="0" bIns="0" rtlCol="0">
            <a:spAutoFit/>
          </a:bodyPr>
          <a:lstStyle/>
          <a:p>
            <a:pPr marL="8659"/>
            <a:r>
              <a:rPr sz="818" b="1" dirty="0">
                <a:solidFill>
                  <a:srgbClr val="ABABAC"/>
                </a:solidFill>
                <a:latin typeface="Arial"/>
                <a:cs typeface="Arial"/>
              </a:rPr>
              <a:t>TNCompass</a:t>
            </a:r>
            <a:endParaRPr sz="818" dirty="0">
              <a:latin typeface="Arial"/>
              <a:cs typeface="Arial"/>
            </a:endParaRPr>
          </a:p>
        </p:txBody>
      </p:sp>
      <p:sp>
        <p:nvSpPr>
          <p:cNvPr id="9" name="TextBox 8"/>
          <p:cNvSpPr txBox="1"/>
          <p:nvPr/>
        </p:nvSpPr>
        <p:spPr>
          <a:xfrm>
            <a:off x="1410152" y="6351104"/>
            <a:ext cx="9353927" cy="369332"/>
          </a:xfrm>
          <a:prstGeom prst="rect">
            <a:avLst/>
          </a:prstGeom>
          <a:noFill/>
        </p:spPr>
        <p:txBody>
          <a:bodyPr wrap="square" rtlCol="0">
            <a:spAutoFit/>
          </a:bodyPr>
          <a:lstStyle/>
          <a:p>
            <a:r>
              <a:rPr lang="en-US" dirty="0"/>
              <a:t>On the next screen, click on “Start Transaction” and the system will guide you to the end. </a:t>
            </a:r>
          </a:p>
        </p:txBody>
      </p:sp>
    </p:spTree>
    <p:extLst>
      <p:ext uri="{BB962C8B-B14F-4D97-AF65-F5344CB8AC3E}">
        <p14:creationId xmlns:p14="http://schemas.microsoft.com/office/powerpoint/2010/main" val="2699208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object 3"/>
          <p:cNvSpPr/>
          <p:nvPr/>
        </p:nvSpPr>
        <p:spPr>
          <a:xfrm>
            <a:off x="2707104" y="81657"/>
            <a:ext cx="779318" cy="311727"/>
          </a:xfrm>
          <a:prstGeom prst="rect">
            <a:avLst/>
          </a:prstGeom>
          <a:blipFill>
            <a:blip r:embed="rId2" cstate="print"/>
            <a:stretch>
              <a:fillRect/>
            </a:stretch>
          </a:blipFill>
        </p:spPr>
        <p:txBody>
          <a:bodyPr wrap="square" lIns="0" tIns="0" rIns="0" bIns="0" rtlCol="0"/>
          <a:lstStyle/>
          <a:p>
            <a:endParaRPr sz="1227"/>
          </a:p>
        </p:txBody>
      </p:sp>
      <p:sp>
        <p:nvSpPr>
          <p:cNvPr id="7" name="object 2"/>
          <p:cNvSpPr txBox="1"/>
          <p:nvPr/>
        </p:nvSpPr>
        <p:spPr>
          <a:xfrm>
            <a:off x="8247548" y="204247"/>
            <a:ext cx="623888" cy="125868"/>
          </a:xfrm>
          <a:prstGeom prst="rect">
            <a:avLst/>
          </a:prstGeom>
        </p:spPr>
        <p:txBody>
          <a:bodyPr vert="horz" wrap="square" lIns="0" tIns="0" rIns="0" bIns="0" rtlCol="0">
            <a:spAutoFit/>
          </a:bodyPr>
          <a:lstStyle/>
          <a:p>
            <a:pPr marL="8659"/>
            <a:r>
              <a:rPr sz="818" b="1" dirty="0">
                <a:solidFill>
                  <a:srgbClr val="ABABAC"/>
                </a:solidFill>
                <a:latin typeface="Arial"/>
                <a:cs typeface="Arial"/>
              </a:rPr>
              <a:t>TNCompass</a:t>
            </a:r>
            <a:endParaRPr sz="818" dirty="0">
              <a:latin typeface="Arial"/>
              <a:cs typeface="Arial"/>
            </a:endParaRPr>
          </a:p>
        </p:txBody>
      </p:sp>
      <p:pic>
        <p:nvPicPr>
          <p:cNvPr id="8" name="Picture 7"/>
          <p:cNvPicPr>
            <a:picLocks noChangeAspect="1"/>
          </p:cNvPicPr>
          <p:nvPr/>
        </p:nvPicPr>
        <p:blipFill>
          <a:blip r:embed="rId3"/>
          <a:stretch>
            <a:fillRect/>
          </a:stretch>
        </p:blipFill>
        <p:spPr>
          <a:xfrm>
            <a:off x="2707104" y="627780"/>
            <a:ext cx="6056725" cy="6146000"/>
          </a:xfrm>
          <a:prstGeom prst="rect">
            <a:avLst/>
          </a:prstGeom>
        </p:spPr>
      </p:pic>
    </p:spTree>
    <p:extLst>
      <p:ext uri="{BB962C8B-B14F-4D97-AF65-F5344CB8AC3E}">
        <p14:creationId xmlns:p14="http://schemas.microsoft.com/office/powerpoint/2010/main" val="759220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406316" y="612618"/>
            <a:ext cx="7481152" cy="6190450"/>
          </a:xfrm>
          <a:prstGeom prst="rect">
            <a:avLst/>
          </a:prstGeom>
        </p:spPr>
      </p:pic>
      <p:pic>
        <p:nvPicPr>
          <p:cNvPr id="5" name="Picture 2" descr="TN Dept of Edu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07" y="92704"/>
            <a:ext cx="1133475" cy="447675"/>
          </a:xfrm>
          <a:prstGeom prst="rect">
            <a:avLst/>
          </a:prstGeom>
          <a:noFill/>
          <a:extLst>
            <a:ext uri="{909E8E84-426E-40DD-AFC4-6F175D3DCCD1}">
              <a14:hiddenFill xmlns:a14="http://schemas.microsoft.com/office/drawing/2010/main">
                <a:solidFill>
                  <a:srgbClr val="FFFFFF"/>
                </a:solidFill>
              </a14:hiddenFill>
            </a:ext>
          </a:extLst>
        </p:spPr>
      </p:pic>
      <p:sp>
        <p:nvSpPr>
          <p:cNvPr id="6" name="object 2"/>
          <p:cNvSpPr txBox="1"/>
          <p:nvPr/>
        </p:nvSpPr>
        <p:spPr>
          <a:xfrm>
            <a:off x="8635229" y="190674"/>
            <a:ext cx="623888" cy="125868"/>
          </a:xfrm>
          <a:prstGeom prst="rect">
            <a:avLst/>
          </a:prstGeom>
        </p:spPr>
        <p:txBody>
          <a:bodyPr vert="horz" wrap="square" lIns="0" tIns="0" rIns="0" bIns="0" rtlCol="0">
            <a:spAutoFit/>
          </a:bodyPr>
          <a:lstStyle/>
          <a:p>
            <a:pPr marL="8659"/>
            <a:r>
              <a:rPr sz="818" b="1" dirty="0">
                <a:solidFill>
                  <a:srgbClr val="ABABAC"/>
                </a:solidFill>
                <a:latin typeface="Arial"/>
                <a:cs typeface="Arial"/>
              </a:rPr>
              <a:t>TNCompass</a:t>
            </a:r>
            <a:endParaRPr sz="818" dirty="0">
              <a:latin typeface="Arial"/>
              <a:cs typeface="Arial"/>
            </a:endParaRPr>
          </a:p>
        </p:txBody>
      </p:sp>
    </p:spTree>
    <p:extLst>
      <p:ext uri="{BB962C8B-B14F-4D97-AF65-F5344CB8AC3E}">
        <p14:creationId xmlns:p14="http://schemas.microsoft.com/office/powerpoint/2010/main" val="692637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54718" y="683904"/>
            <a:ext cx="9159054" cy="5493060"/>
          </a:xfrm>
          <a:prstGeom prst="rect">
            <a:avLst/>
          </a:prstGeom>
        </p:spPr>
      </p:pic>
    </p:spTree>
    <p:extLst>
      <p:ext uri="{BB962C8B-B14F-4D97-AF65-F5344CB8AC3E}">
        <p14:creationId xmlns:p14="http://schemas.microsoft.com/office/powerpoint/2010/main" val="3068102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79092"/>
          </a:xfrm>
        </p:spPr>
        <p:txBody>
          <a:bodyPr anchor="t">
            <a:normAutofit/>
          </a:bodyPr>
          <a:lstStyle/>
          <a:p>
            <a:r>
              <a:rPr lang="en-US" sz="3200" b="1" dirty="0"/>
              <a:t>Professional Development Renewal Guidelines</a:t>
            </a:r>
          </a:p>
        </p:txBody>
      </p:sp>
      <p:sp>
        <p:nvSpPr>
          <p:cNvPr id="3" name="Content Placeholder 2"/>
          <p:cNvSpPr>
            <a:spLocks noGrp="1"/>
          </p:cNvSpPr>
          <p:nvPr>
            <p:ph idx="1"/>
          </p:nvPr>
        </p:nvSpPr>
        <p:spPr>
          <a:xfrm>
            <a:off x="838200" y="944220"/>
            <a:ext cx="10515600" cy="5496339"/>
          </a:xfrm>
        </p:spPr>
        <p:txBody>
          <a:bodyPr>
            <a:noAutofit/>
          </a:bodyPr>
          <a:lstStyle/>
          <a:p>
            <a:pPr marL="514309" indent="-514309">
              <a:lnSpc>
                <a:spcPct val="120000"/>
              </a:lnSpc>
              <a:buFont typeface="+mj-lt"/>
              <a:buAutoNum type="arabicPeriod"/>
            </a:pPr>
            <a:r>
              <a:rPr lang="en-US" sz="1300" dirty="0"/>
              <a:t>All educators must earn professional development points to advance or renew a teacher license, including teacher licenses, occupational licenses, and professional school services personnel licenses. If an educator chooses to advance from the practitioner to the professional license using PDPs, the educator must accrue 30 PDPs. To renew the professional license, an educator must accrue 60 PDPs.</a:t>
            </a:r>
          </a:p>
          <a:p>
            <a:pPr marL="514309" indent="-514309">
              <a:lnSpc>
                <a:spcPct val="120000"/>
              </a:lnSpc>
              <a:buFont typeface="+mj-lt"/>
              <a:buAutoNum type="arabicPeriod"/>
            </a:pPr>
            <a:r>
              <a:rPr lang="en-US" sz="1300" dirty="0"/>
              <a:t>Activities cannot be part of the state funded in-service days and cannot be conducted during days and/or hours for which educators are already being paid by local education agencies. Activities cannot be completed during school hours.</a:t>
            </a:r>
          </a:p>
          <a:p>
            <a:pPr marL="514309" indent="-514309">
              <a:lnSpc>
                <a:spcPct val="120000"/>
              </a:lnSpc>
              <a:buFont typeface="+mj-lt"/>
              <a:buAutoNum type="arabicPeriod"/>
            </a:pPr>
            <a:r>
              <a:rPr lang="en-US" sz="1300" dirty="0"/>
              <a:t>Activities must be completed within the validity period of the license being advanced or renewed.</a:t>
            </a:r>
          </a:p>
          <a:p>
            <a:pPr marL="514309" indent="-514309">
              <a:lnSpc>
                <a:spcPct val="120000"/>
              </a:lnSpc>
              <a:buFont typeface="+mj-lt"/>
              <a:buAutoNum type="arabicPeriod"/>
            </a:pPr>
            <a:r>
              <a:rPr lang="en-US" sz="1300" dirty="0"/>
              <a:t>Activities must be related to the development of content knowledge, pedagogical knowledge or pedagogical content knowledge; activities designed to enhance educator effectiveness (e.g., world language courses for educators who work with students for whom English is a second language, coursework designed to support educator’s understanding and use of student data) or other activities designed to improve instructional practice qualify for PDPs. Activities that are not related to the development of educator effectiveness do not qualify for PDPs. Examples of activities not accepted include: athletic coaching or clinics, bus drive competitions, club sponsors, choral/band presentations, camp director or Christian education.</a:t>
            </a:r>
          </a:p>
          <a:p>
            <a:pPr marL="514309" indent="-514309">
              <a:lnSpc>
                <a:spcPct val="120000"/>
              </a:lnSpc>
              <a:buFont typeface="+mj-lt"/>
              <a:buAutoNum type="arabicPeriod"/>
            </a:pPr>
            <a:r>
              <a:rPr lang="en-US" sz="1300" dirty="0"/>
              <a:t>College/University coursework must be completed at regionally accredited institutions.</a:t>
            </a:r>
          </a:p>
          <a:p>
            <a:pPr marL="514309" indent="-514309">
              <a:lnSpc>
                <a:spcPct val="120000"/>
              </a:lnSpc>
              <a:buFont typeface="+mj-lt"/>
              <a:buAutoNum type="arabicPeriod"/>
            </a:pPr>
            <a:r>
              <a:rPr lang="en-US" sz="1300" dirty="0"/>
              <a:t>At the time of advancement or renewal, if the educator is employed in a Tennessee public school, the local education agency must retain documentation for each completed activity for which the educator is awarded PDPs. The local education agency will be required to verify that educators accrued sufficient PDPs to qualify for advancement or renewal.</a:t>
            </a:r>
          </a:p>
          <a:p>
            <a:pPr marL="514309" indent="-514309">
              <a:lnSpc>
                <a:spcPct val="120000"/>
              </a:lnSpc>
              <a:buFont typeface="+mj-lt"/>
              <a:buAutoNum type="arabicPeriod"/>
            </a:pPr>
            <a:r>
              <a:rPr lang="en-US" sz="1300" dirty="0"/>
              <a:t>At the time of advancement or renewal, if the educator is NOT employed in Tennessee public school, the educator must submit documentation of all activities for which the educator requests PDPs. Each activity must be listed on the appropriate form and include appropriate documentation. The form must be signed by the person responsible for conducting the local evaluation.</a:t>
            </a:r>
          </a:p>
        </p:txBody>
      </p:sp>
    </p:spTree>
    <p:extLst>
      <p:ext uri="{BB962C8B-B14F-4D97-AF65-F5344CB8AC3E}">
        <p14:creationId xmlns:p14="http://schemas.microsoft.com/office/powerpoint/2010/main" val="1496486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76137" y="228600"/>
            <a:ext cx="8831179" cy="740097"/>
          </a:xfrm>
        </p:spPr>
        <p:txBody>
          <a:bodyPr anchor="t">
            <a:normAutofit fontScale="90000"/>
          </a:bodyPr>
          <a:lstStyle/>
          <a:p>
            <a:r>
              <a:rPr lang="en-US" sz="3600" b="1" dirty="0"/>
              <a:t>Professional Development Points using Evaluations</a:t>
            </a:r>
          </a:p>
        </p:txBody>
      </p:sp>
      <p:pic>
        <p:nvPicPr>
          <p:cNvPr id="4" name="Content Placeholder 3"/>
          <p:cNvPicPr>
            <a:picLocks noGrp="1" noChangeAspect="1"/>
          </p:cNvPicPr>
          <p:nvPr>
            <p:ph idx="1"/>
          </p:nvPr>
        </p:nvPicPr>
        <p:blipFill>
          <a:blip r:embed="rId2"/>
          <a:stretch>
            <a:fillRect/>
          </a:stretch>
        </p:blipFill>
        <p:spPr>
          <a:xfrm>
            <a:off x="1441862" y="1268651"/>
            <a:ext cx="9060141" cy="2340532"/>
          </a:xfrm>
          <a:prstGeom prst="rect">
            <a:avLst/>
          </a:prstGeom>
        </p:spPr>
      </p:pic>
      <p:pic>
        <p:nvPicPr>
          <p:cNvPr id="5" name="Picture 4"/>
          <p:cNvPicPr>
            <a:picLocks noChangeAspect="1"/>
          </p:cNvPicPr>
          <p:nvPr/>
        </p:nvPicPr>
        <p:blipFill>
          <a:blip r:embed="rId3"/>
          <a:stretch>
            <a:fillRect/>
          </a:stretch>
        </p:blipFill>
        <p:spPr>
          <a:xfrm>
            <a:off x="1441863" y="4347332"/>
            <a:ext cx="9060141" cy="2238375"/>
          </a:xfrm>
          <a:prstGeom prst="rect">
            <a:avLst/>
          </a:prstGeom>
        </p:spPr>
      </p:pic>
      <p:sp>
        <p:nvSpPr>
          <p:cNvPr id="6" name="TextBox 5"/>
          <p:cNvSpPr txBox="1"/>
          <p:nvPr/>
        </p:nvSpPr>
        <p:spPr>
          <a:xfrm>
            <a:off x="1362351" y="884579"/>
            <a:ext cx="3384898" cy="369332"/>
          </a:xfrm>
          <a:prstGeom prst="rect">
            <a:avLst/>
          </a:prstGeom>
          <a:noFill/>
        </p:spPr>
        <p:txBody>
          <a:bodyPr wrap="square" rtlCol="0">
            <a:spAutoFit/>
          </a:bodyPr>
          <a:lstStyle/>
          <a:p>
            <a:r>
              <a:rPr lang="en-US" dirty="0"/>
              <a:t>Click on the Licensure Tab</a:t>
            </a:r>
          </a:p>
        </p:txBody>
      </p:sp>
      <p:sp>
        <p:nvSpPr>
          <p:cNvPr id="7" name="TextBox 6"/>
          <p:cNvSpPr txBox="1"/>
          <p:nvPr/>
        </p:nvSpPr>
        <p:spPr>
          <a:xfrm>
            <a:off x="1372290" y="3677480"/>
            <a:ext cx="8970689" cy="646331"/>
          </a:xfrm>
          <a:prstGeom prst="rect">
            <a:avLst/>
          </a:prstGeom>
          <a:noFill/>
        </p:spPr>
        <p:txBody>
          <a:bodyPr wrap="square" rtlCol="0">
            <a:spAutoFit/>
          </a:bodyPr>
          <a:lstStyle/>
          <a:p>
            <a:r>
              <a:rPr lang="en-US" dirty="0"/>
              <a:t>Count your PDP’s under “Points Earned” if any.  You will need a total of 60 renewal points.  If you do not have 60 PDP’s using your evaluations, you can enter your PDP activities. </a:t>
            </a:r>
          </a:p>
        </p:txBody>
      </p:sp>
      <p:pic>
        <p:nvPicPr>
          <p:cNvPr id="10" name="Picture 2" descr="TN Dept of Edu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662" y="108914"/>
            <a:ext cx="1133475" cy="447675"/>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2"/>
          <p:cNvSpPr txBox="1"/>
          <p:nvPr/>
        </p:nvSpPr>
        <p:spPr>
          <a:xfrm>
            <a:off x="10225812" y="190001"/>
            <a:ext cx="623888" cy="125868"/>
          </a:xfrm>
          <a:prstGeom prst="rect">
            <a:avLst/>
          </a:prstGeom>
        </p:spPr>
        <p:txBody>
          <a:bodyPr vert="horz" wrap="square" lIns="0" tIns="0" rIns="0" bIns="0" rtlCol="0">
            <a:spAutoFit/>
          </a:bodyPr>
          <a:lstStyle/>
          <a:p>
            <a:pPr marL="8659"/>
            <a:r>
              <a:rPr sz="818" b="1" dirty="0">
                <a:solidFill>
                  <a:srgbClr val="ABABAC"/>
                </a:solidFill>
                <a:latin typeface="Arial"/>
                <a:cs typeface="Arial"/>
              </a:rPr>
              <a:t>TNCompass</a:t>
            </a:r>
            <a:endParaRPr sz="818" dirty="0">
              <a:latin typeface="Arial"/>
              <a:cs typeface="Arial"/>
            </a:endParaRPr>
          </a:p>
        </p:txBody>
      </p:sp>
    </p:spTree>
    <p:extLst>
      <p:ext uri="{BB962C8B-B14F-4D97-AF65-F5344CB8AC3E}">
        <p14:creationId xmlns:p14="http://schemas.microsoft.com/office/powerpoint/2010/main" val="1009633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230877060"/>
              </p:ext>
            </p:extLst>
          </p:nvPr>
        </p:nvGraphicFramePr>
        <p:xfrm>
          <a:off x="1191648" y="2313314"/>
          <a:ext cx="9476350" cy="3987800"/>
        </p:xfrm>
        <a:graphic>
          <a:graphicData uri="http://schemas.openxmlformats.org/drawingml/2006/table">
            <a:tbl>
              <a:tblPr/>
              <a:tblGrid>
                <a:gridCol w="302070"/>
                <a:gridCol w="1834856"/>
                <a:gridCol w="1834856"/>
                <a:gridCol w="1834856"/>
                <a:gridCol w="1834856"/>
                <a:gridCol w="1834856"/>
              </a:tblGrid>
              <a:tr h="431800">
                <a:tc>
                  <a:txBody>
                    <a:bodyPr/>
                    <a:lstStyle/>
                    <a:p>
                      <a:pPr algn="l" fontAlgn="b"/>
                      <a:endParaRPr lang="en-US" sz="1800" dirty="0">
                        <a:effectLst/>
                      </a:endParaRPr>
                    </a:p>
                  </a:txBody>
                  <a:tcPr marL="76200" marR="76200" marT="76200" marB="76200" anchor="b">
                    <a:lnL>
                      <a:noFill/>
                    </a:lnL>
                    <a:lnR>
                      <a:noFill/>
                    </a:lnR>
                    <a:lnT>
                      <a:noFill/>
                    </a:lnT>
                    <a:lnB w="9525" cap="flat" cmpd="sng" algn="ctr">
                      <a:solidFill>
                        <a:srgbClr val="DDDDDD"/>
                      </a:solidFill>
                      <a:prstDash val="solid"/>
                      <a:round/>
                      <a:headEnd type="none" w="med" len="med"/>
                      <a:tailEnd type="none" w="med" len="med"/>
                    </a:lnB>
                    <a:solidFill>
                      <a:srgbClr val="FFFFFF"/>
                    </a:solidFill>
                  </a:tcPr>
                </a:tc>
                <a:tc>
                  <a:txBody>
                    <a:bodyPr/>
                    <a:lstStyle/>
                    <a:p>
                      <a:pPr algn="l" fontAlgn="b"/>
                      <a:r>
                        <a:rPr lang="en-US" sz="1800">
                          <a:effectLst/>
                        </a:rPr>
                        <a:t>Evaluation</a:t>
                      </a:r>
                    </a:p>
                  </a:txBody>
                  <a:tcPr marL="76200" marR="76200" marT="76200" marB="76200" anchor="b">
                    <a:lnL>
                      <a:noFill/>
                    </a:lnL>
                    <a:lnR>
                      <a:noFill/>
                    </a:lnR>
                    <a:lnT>
                      <a:noFill/>
                    </a:lnT>
                    <a:lnB w="9525" cap="flat" cmpd="sng" algn="ctr">
                      <a:solidFill>
                        <a:srgbClr val="DDDDDD"/>
                      </a:solidFill>
                      <a:prstDash val="solid"/>
                      <a:round/>
                      <a:headEnd type="none" w="med" len="med"/>
                      <a:tailEnd type="none" w="med" len="med"/>
                    </a:lnB>
                    <a:solidFill>
                      <a:srgbClr val="FFFFFF"/>
                    </a:solidFill>
                  </a:tcPr>
                </a:tc>
                <a:tc>
                  <a:txBody>
                    <a:bodyPr/>
                    <a:lstStyle/>
                    <a:p>
                      <a:pPr algn="l" fontAlgn="b"/>
                      <a:r>
                        <a:rPr lang="en-US" sz="1800" dirty="0">
                          <a:effectLst/>
                        </a:rPr>
                        <a:t>Category</a:t>
                      </a:r>
                    </a:p>
                  </a:txBody>
                  <a:tcPr marL="76200" marR="76200" marT="76200" marB="76200" anchor="b">
                    <a:lnL>
                      <a:noFill/>
                    </a:lnL>
                    <a:lnR>
                      <a:noFill/>
                    </a:lnR>
                    <a:lnT>
                      <a:noFill/>
                    </a:lnT>
                    <a:lnB w="9525" cap="flat" cmpd="sng" algn="ctr">
                      <a:solidFill>
                        <a:srgbClr val="DDDDDD"/>
                      </a:solidFill>
                      <a:prstDash val="solid"/>
                      <a:round/>
                      <a:headEnd type="none" w="med" len="med"/>
                      <a:tailEnd type="none" w="med" len="med"/>
                    </a:lnB>
                    <a:solidFill>
                      <a:srgbClr val="FFFFFF"/>
                    </a:solidFill>
                  </a:tcPr>
                </a:tc>
                <a:tc>
                  <a:txBody>
                    <a:bodyPr/>
                    <a:lstStyle/>
                    <a:p>
                      <a:pPr algn="l" fontAlgn="b"/>
                      <a:r>
                        <a:rPr lang="en-US" sz="1800" dirty="0">
                          <a:effectLst/>
                        </a:rPr>
                        <a:t>Description</a:t>
                      </a:r>
                    </a:p>
                  </a:txBody>
                  <a:tcPr marL="76200" marR="76200" marT="76200" marB="76200" anchor="b">
                    <a:lnL>
                      <a:noFill/>
                    </a:lnL>
                    <a:lnR>
                      <a:noFill/>
                    </a:lnR>
                    <a:lnT>
                      <a:noFill/>
                    </a:lnT>
                    <a:lnB w="9525" cap="flat" cmpd="sng" algn="ctr">
                      <a:solidFill>
                        <a:srgbClr val="DDDDDD"/>
                      </a:solidFill>
                      <a:prstDash val="solid"/>
                      <a:round/>
                      <a:headEnd type="none" w="med" len="med"/>
                      <a:tailEnd type="none" w="med" len="med"/>
                    </a:lnB>
                    <a:solidFill>
                      <a:srgbClr val="FFFFFF"/>
                    </a:solidFill>
                  </a:tcPr>
                </a:tc>
                <a:tc>
                  <a:txBody>
                    <a:bodyPr/>
                    <a:lstStyle/>
                    <a:p>
                      <a:pPr algn="l" fontAlgn="b"/>
                      <a:r>
                        <a:rPr lang="en-US" sz="1800">
                          <a:effectLst/>
                        </a:rPr>
                        <a:t>Date Awarded</a:t>
                      </a:r>
                    </a:p>
                  </a:txBody>
                  <a:tcPr marL="76200" marR="76200" marT="76200" marB="76200" anchor="b">
                    <a:lnL>
                      <a:noFill/>
                    </a:lnL>
                    <a:lnR>
                      <a:noFill/>
                    </a:lnR>
                    <a:lnT>
                      <a:noFill/>
                    </a:lnT>
                    <a:lnB w="9525" cap="flat" cmpd="sng" algn="ctr">
                      <a:solidFill>
                        <a:srgbClr val="DDDDDD"/>
                      </a:solidFill>
                      <a:prstDash val="solid"/>
                      <a:round/>
                      <a:headEnd type="none" w="med" len="med"/>
                      <a:tailEnd type="none" w="med" len="med"/>
                    </a:lnB>
                    <a:solidFill>
                      <a:srgbClr val="FFFFFF"/>
                    </a:solidFill>
                  </a:tcPr>
                </a:tc>
                <a:tc>
                  <a:txBody>
                    <a:bodyPr/>
                    <a:lstStyle/>
                    <a:p>
                      <a:pPr algn="l" fontAlgn="b"/>
                      <a:r>
                        <a:rPr lang="en-US" sz="1800">
                          <a:effectLst/>
                        </a:rPr>
                        <a:t>Points Earned</a:t>
                      </a:r>
                    </a:p>
                  </a:txBody>
                  <a:tcPr marL="76200" marR="76200" marT="76200" marB="76200" anchor="b">
                    <a:lnL>
                      <a:noFill/>
                    </a:lnL>
                    <a:lnR>
                      <a:noFill/>
                    </a:lnR>
                    <a:lnT>
                      <a:noFill/>
                    </a:lnT>
                    <a:lnB w="9525" cap="flat" cmpd="sng" algn="ctr">
                      <a:solidFill>
                        <a:srgbClr val="DDDDDD"/>
                      </a:solidFill>
                      <a:prstDash val="solid"/>
                      <a:round/>
                      <a:headEnd type="none" w="med" len="med"/>
                      <a:tailEnd type="none" w="med" len="med"/>
                    </a:lnB>
                    <a:solidFill>
                      <a:srgbClr val="FFFFFF"/>
                    </a:solidFill>
                  </a:tcPr>
                </a:tc>
              </a:tr>
              <a:tr h="711200">
                <a:tc>
                  <a:txBody>
                    <a:bodyPr/>
                    <a:lstStyle/>
                    <a:p>
                      <a:pPr fontAlgn="t"/>
                      <a:endParaRPr lang="en-US" sz="1800">
                        <a:effectLst/>
                      </a:endParaRP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1800" dirty="0">
                          <a:effectLst/>
                        </a:rPr>
                        <a:t>2011-2012 / Knox County / Teacher</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1800">
                          <a:effectLst/>
                        </a:rPr>
                        <a:t>Overall Evaluation Score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endParaRPr lang="en-US" sz="1800" dirty="0">
                        <a:effectLst/>
                      </a:endParaRP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1800">
                          <a:effectLst/>
                        </a:rPr>
                        <a:t>06/01/2012</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1800" dirty="0">
                          <a:effectLst/>
                        </a:rPr>
                        <a:t>10</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711200">
                <a:tc>
                  <a:txBody>
                    <a:bodyPr/>
                    <a:lstStyle/>
                    <a:p>
                      <a:pPr fontAlgn="t"/>
                      <a:endParaRPr lang="en-US" sz="1800">
                        <a:effectLst/>
                      </a:endParaRP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800">
                          <a:effectLst/>
                        </a:rPr>
                        <a:t>2012-2013 / Knox County / Teacher</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800">
                          <a:effectLst/>
                        </a:rPr>
                        <a:t>Overall Evaluation Score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endParaRPr lang="en-US" sz="1800" dirty="0">
                        <a:effectLst/>
                      </a:endParaRP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800">
                          <a:effectLst/>
                        </a:rPr>
                        <a:t>06/01/2013</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800" dirty="0">
                          <a:effectLst/>
                        </a:rPr>
                        <a:t>15</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711200">
                <a:tc>
                  <a:txBody>
                    <a:bodyPr/>
                    <a:lstStyle/>
                    <a:p>
                      <a:pPr fontAlgn="t"/>
                      <a:endParaRPr lang="en-US" sz="1800">
                        <a:effectLst/>
                      </a:endParaRP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1800" dirty="0">
                          <a:effectLst/>
                        </a:rPr>
                        <a:t>2013-2014 / Knox County / Teacher</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1800">
                          <a:effectLst/>
                        </a:rPr>
                        <a:t>Overall Evaluation Score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endParaRPr lang="en-US" sz="1800">
                        <a:effectLst/>
                      </a:endParaRP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1800">
                          <a:effectLst/>
                        </a:rPr>
                        <a:t>06/01/2014</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1800" dirty="0">
                          <a:effectLst/>
                        </a:rPr>
                        <a:t>0</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711200">
                <a:tc>
                  <a:txBody>
                    <a:bodyPr/>
                    <a:lstStyle/>
                    <a:p>
                      <a:pPr fontAlgn="t"/>
                      <a:endParaRPr lang="en-US" sz="1800">
                        <a:effectLst/>
                      </a:endParaRP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800">
                          <a:effectLst/>
                        </a:rPr>
                        <a:t>2014-2015 / Knox County / Teacher</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800">
                          <a:effectLst/>
                        </a:rPr>
                        <a:t>Overall Evaluation Score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endParaRPr lang="en-US" sz="1800">
                        <a:effectLst/>
                      </a:endParaRP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800">
                          <a:effectLst/>
                        </a:rPr>
                        <a:t>06/01/2015</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800">
                          <a:effectLst/>
                        </a:rPr>
                        <a:t>20</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711200">
                <a:tc>
                  <a:txBody>
                    <a:bodyPr/>
                    <a:lstStyle/>
                    <a:p>
                      <a:pPr fontAlgn="t"/>
                      <a:endParaRPr lang="en-US" sz="1800">
                        <a:effectLst/>
                      </a:endParaRPr>
                    </a:p>
                  </a:txBody>
                  <a:tcPr marL="76200" marR="76200" marT="76200" marB="76200">
                    <a:lnL>
                      <a:noFill/>
                    </a:lnL>
                    <a:lnR>
                      <a:noFill/>
                    </a:lnR>
                    <a:lnT w="9525"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US" sz="1800">
                          <a:effectLst/>
                        </a:rPr>
                        <a:t>2015-2016 / Knox County / Teacher</a:t>
                      </a:r>
                    </a:p>
                  </a:txBody>
                  <a:tcPr marL="76200" marR="76200" marT="76200" marB="76200">
                    <a:lnL>
                      <a:noFill/>
                    </a:lnL>
                    <a:lnR>
                      <a:noFill/>
                    </a:lnR>
                    <a:lnT w="9525"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US" sz="1800" dirty="0">
                          <a:effectLst/>
                        </a:rPr>
                        <a:t>Overall Evaluation Score</a:t>
                      </a:r>
                    </a:p>
                  </a:txBody>
                  <a:tcPr marL="76200" marR="76200" marT="76200" marB="76200">
                    <a:lnL>
                      <a:noFill/>
                    </a:lnL>
                    <a:lnR>
                      <a:noFill/>
                    </a:lnR>
                    <a:lnT w="9525" cap="flat" cmpd="sng" algn="ctr">
                      <a:solidFill>
                        <a:srgbClr val="DDDDDD"/>
                      </a:solidFill>
                      <a:prstDash val="solid"/>
                      <a:round/>
                      <a:headEnd type="none" w="med" len="med"/>
                      <a:tailEnd type="none" w="med" len="med"/>
                    </a:lnT>
                    <a:lnB>
                      <a:noFill/>
                    </a:lnB>
                    <a:solidFill>
                      <a:srgbClr val="F9F9F9"/>
                    </a:solidFill>
                  </a:tcPr>
                </a:tc>
                <a:tc>
                  <a:txBody>
                    <a:bodyPr/>
                    <a:lstStyle/>
                    <a:p>
                      <a:pPr fontAlgn="t"/>
                      <a:endParaRPr lang="en-US" sz="1800">
                        <a:effectLst/>
                      </a:endParaRPr>
                    </a:p>
                  </a:txBody>
                  <a:tcPr marL="76200" marR="76200" marT="76200" marB="76200">
                    <a:lnL>
                      <a:noFill/>
                    </a:lnL>
                    <a:lnR>
                      <a:noFill/>
                    </a:lnR>
                    <a:lnT w="9525"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US" sz="1800" dirty="0">
                          <a:effectLst/>
                        </a:rPr>
                        <a:t>06/01/2016</a:t>
                      </a:r>
                    </a:p>
                  </a:txBody>
                  <a:tcPr marL="76200" marR="76200" marT="76200" marB="76200">
                    <a:lnL>
                      <a:noFill/>
                    </a:lnL>
                    <a:lnR>
                      <a:noFill/>
                    </a:lnR>
                    <a:lnT w="9525"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US" sz="1800" dirty="0">
                          <a:effectLst/>
                        </a:rPr>
                        <a:t>10</a:t>
                      </a:r>
                    </a:p>
                  </a:txBody>
                  <a:tcPr marL="76200" marR="76200" marT="76200" marB="76200">
                    <a:lnL>
                      <a:noFill/>
                    </a:lnL>
                    <a:lnR>
                      <a:noFill/>
                    </a:lnR>
                    <a:lnT w="9525" cap="flat" cmpd="sng" algn="ctr">
                      <a:solidFill>
                        <a:srgbClr val="DDDDDD"/>
                      </a:solidFill>
                      <a:prstDash val="solid"/>
                      <a:round/>
                      <a:headEnd type="none" w="med" len="med"/>
                      <a:tailEnd type="none" w="med" len="med"/>
                    </a:lnT>
                    <a:lnB>
                      <a:noFill/>
                    </a:lnB>
                    <a:solidFill>
                      <a:srgbClr val="F9F9F9"/>
                    </a:solidFill>
                  </a:tcPr>
                </a:tc>
              </a:tr>
            </a:tbl>
          </a:graphicData>
        </a:graphic>
      </p:graphicFrame>
      <p:sp>
        <p:nvSpPr>
          <p:cNvPr id="5" name="Rectangle 1"/>
          <p:cNvSpPr>
            <a:spLocks noChangeArrowheads="1"/>
          </p:cNvSpPr>
          <p:nvPr/>
        </p:nvSpPr>
        <p:spPr bwMode="auto">
          <a:xfrm>
            <a:off x="1191651" y="1043575"/>
            <a:ext cx="9476351" cy="8103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126960" numCol="1" anchor="ctr" anchorCtr="0" compatLnSpc="1">
            <a:prstTxWarp prst="textNoShape">
              <a:avLst/>
            </a:prstTxWarp>
            <a:spAutoFit/>
          </a:bodyPr>
          <a:lstStyle/>
          <a:p>
            <a:pPr defTabSz="914327" eaLnBrk="0" fontAlgn="base" hangingPunct="0">
              <a:spcBef>
                <a:spcPct val="0"/>
              </a:spcBef>
              <a:spcAft>
                <a:spcPct val="0"/>
              </a:spcAft>
            </a:pPr>
            <a:r>
              <a:rPr lang="en-US" dirty="0">
                <a:solidFill>
                  <a:srgbClr val="333333"/>
                </a:solidFill>
                <a:latin typeface="Open Sans"/>
              </a:rPr>
              <a:t>Professional Development Points </a:t>
            </a:r>
            <a:r>
              <a:rPr lang="en-US" sz="1100" dirty="0">
                <a:solidFill>
                  <a:srgbClr val="777777"/>
                </a:solidFill>
                <a:latin typeface="Open Sans"/>
              </a:rPr>
              <a:t>0 pending requests</a:t>
            </a:r>
            <a:endParaRPr lang="en-US" dirty="0">
              <a:solidFill>
                <a:srgbClr val="333333"/>
              </a:solidFill>
              <a:latin typeface="Open Sans"/>
            </a:endParaRPr>
          </a:p>
          <a:p>
            <a:pPr defTabSz="914327" eaLnBrk="0" fontAlgn="base" hangingPunct="0">
              <a:spcBef>
                <a:spcPct val="0"/>
              </a:spcBef>
              <a:spcAft>
                <a:spcPct val="0"/>
              </a:spcAft>
            </a:pPr>
            <a:endParaRPr lang="en-US" dirty="0">
              <a:latin typeface="Arial" panose="020B0604020202020204" pitchFamily="34" charset="0"/>
            </a:endParaRPr>
          </a:p>
        </p:txBody>
      </p:sp>
      <p:sp>
        <p:nvSpPr>
          <p:cNvPr id="7" name="Rectangle 3"/>
          <p:cNvSpPr>
            <a:spLocks noChangeArrowheads="1"/>
          </p:cNvSpPr>
          <p:nvPr/>
        </p:nvSpPr>
        <p:spPr bwMode="auto">
          <a:xfrm>
            <a:off x="1191650" y="1793290"/>
            <a:ext cx="9476350" cy="6052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63480" rIns="91440" bIns="63480" numCol="1" anchor="ctr" anchorCtr="0" compatLnSpc="1">
            <a:prstTxWarp prst="textNoShape">
              <a:avLst/>
            </a:prstTxWarp>
            <a:spAutoFit/>
          </a:bodyPr>
          <a:lstStyle/>
          <a:p>
            <a:pPr defTabSz="914327" eaLnBrk="0" fontAlgn="base" hangingPunct="0">
              <a:spcBef>
                <a:spcPct val="0"/>
              </a:spcBef>
              <a:spcAft>
                <a:spcPct val="0"/>
              </a:spcAft>
            </a:pPr>
            <a:r>
              <a:rPr lang="en-US" sz="1300" dirty="0">
                <a:solidFill>
                  <a:srgbClr val="333333"/>
                </a:solidFill>
                <a:latin typeface="Open Sans"/>
              </a:rPr>
              <a:t>Overall Evaluation Scores</a:t>
            </a:r>
          </a:p>
          <a:p>
            <a:pPr defTabSz="914327" eaLnBrk="0" fontAlgn="base" hangingPunct="0">
              <a:spcBef>
                <a:spcPct val="0"/>
              </a:spcBef>
              <a:spcAft>
                <a:spcPct val="0"/>
              </a:spcAft>
            </a:pPr>
            <a:endParaRPr lang="en-US" dirty="0">
              <a:latin typeface="Arial" panose="020B0604020202020204" pitchFamily="34" charset="0"/>
            </a:endParaRPr>
          </a:p>
        </p:txBody>
      </p:sp>
      <p:cxnSp>
        <p:nvCxnSpPr>
          <p:cNvPr id="9" name="Straight Connector 8"/>
          <p:cNvCxnSpPr/>
          <p:nvPr/>
        </p:nvCxnSpPr>
        <p:spPr>
          <a:xfrm flipV="1">
            <a:off x="8557591" y="6394520"/>
            <a:ext cx="894522" cy="9939"/>
          </a:xfrm>
          <a:prstGeom prst="line">
            <a:avLst/>
          </a:prstGeom>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8176923" y="6386678"/>
            <a:ext cx="1655858" cy="369332"/>
          </a:xfrm>
          <a:prstGeom prst="rect">
            <a:avLst/>
          </a:prstGeom>
          <a:noFill/>
        </p:spPr>
        <p:txBody>
          <a:bodyPr wrap="square" rtlCol="0">
            <a:spAutoFit/>
          </a:bodyPr>
          <a:lstStyle/>
          <a:p>
            <a:r>
              <a:rPr lang="en-US" dirty="0"/>
              <a:t>Total: 55 PDP’s</a:t>
            </a:r>
          </a:p>
        </p:txBody>
      </p:sp>
      <p:sp>
        <p:nvSpPr>
          <p:cNvPr id="11" name="TextBox 10"/>
          <p:cNvSpPr txBox="1"/>
          <p:nvPr/>
        </p:nvSpPr>
        <p:spPr>
          <a:xfrm>
            <a:off x="626166" y="238497"/>
            <a:ext cx="9972261" cy="646331"/>
          </a:xfrm>
          <a:prstGeom prst="rect">
            <a:avLst/>
          </a:prstGeom>
          <a:noFill/>
        </p:spPr>
        <p:txBody>
          <a:bodyPr wrap="square" rtlCol="0">
            <a:spAutoFit/>
          </a:bodyPr>
          <a:lstStyle/>
          <a:p>
            <a:r>
              <a:rPr lang="en-US" b="1" dirty="0"/>
              <a:t>In this example, the educator has earned 55 PDP’s using their evaluation and needs 5 PDP’s using their activities in order to have a total of 60.</a:t>
            </a:r>
          </a:p>
        </p:txBody>
      </p:sp>
    </p:spTree>
    <p:extLst>
      <p:ext uri="{BB962C8B-B14F-4D97-AF65-F5344CB8AC3E}">
        <p14:creationId xmlns:p14="http://schemas.microsoft.com/office/powerpoint/2010/main" val="1474490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bject 2"/>
          <p:cNvSpPr txBox="1"/>
          <p:nvPr/>
        </p:nvSpPr>
        <p:spPr>
          <a:xfrm>
            <a:off x="9705767" y="248035"/>
            <a:ext cx="623888" cy="125868"/>
          </a:xfrm>
          <a:prstGeom prst="rect">
            <a:avLst/>
          </a:prstGeom>
        </p:spPr>
        <p:txBody>
          <a:bodyPr vert="horz" wrap="square" lIns="0" tIns="0" rIns="0" bIns="0" rtlCol="0">
            <a:spAutoFit/>
          </a:bodyPr>
          <a:lstStyle/>
          <a:p>
            <a:pPr marL="8659"/>
            <a:r>
              <a:rPr sz="818" b="1" dirty="0">
                <a:solidFill>
                  <a:srgbClr val="ABABAC"/>
                </a:solidFill>
                <a:latin typeface="Arial"/>
                <a:cs typeface="Arial"/>
              </a:rPr>
              <a:t>TNCompass</a:t>
            </a:r>
            <a:endParaRPr sz="818" dirty="0">
              <a:latin typeface="Arial"/>
              <a:cs typeface="Arial"/>
            </a:endParaRPr>
          </a:p>
        </p:txBody>
      </p:sp>
      <p:sp>
        <p:nvSpPr>
          <p:cNvPr id="3" name="object 3"/>
          <p:cNvSpPr/>
          <p:nvPr/>
        </p:nvSpPr>
        <p:spPr>
          <a:xfrm>
            <a:off x="640773" y="264747"/>
            <a:ext cx="779318" cy="311727"/>
          </a:xfrm>
          <a:prstGeom prst="rect">
            <a:avLst/>
          </a:prstGeom>
          <a:blipFill>
            <a:blip r:embed="rId3" cstate="print"/>
            <a:stretch>
              <a:fillRect/>
            </a:stretch>
          </a:blipFill>
        </p:spPr>
        <p:txBody>
          <a:bodyPr wrap="square" lIns="0" tIns="0" rIns="0" bIns="0" rtlCol="0"/>
          <a:lstStyle/>
          <a:p>
            <a:endParaRPr sz="1227"/>
          </a:p>
        </p:txBody>
      </p:sp>
      <p:sp>
        <p:nvSpPr>
          <p:cNvPr id="4" name="object 4"/>
          <p:cNvSpPr/>
          <p:nvPr/>
        </p:nvSpPr>
        <p:spPr>
          <a:xfrm>
            <a:off x="2077533" y="1254338"/>
            <a:ext cx="4052455" cy="0"/>
          </a:xfrm>
          <a:custGeom>
            <a:avLst/>
            <a:gdLst/>
            <a:ahLst/>
            <a:cxnLst/>
            <a:rect l="l" t="t" r="r" b="b"/>
            <a:pathLst>
              <a:path w="5943600">
                <a:moveTo>
                  <a:pt x="0" y="0"/>
                </a:moveTo>
                <a:lnTo>
                  <a:pt x="5943600" y="0"/>
                </a:lnTo>
              </a:path>
            </a:pathLst>
          </a:custGeom>
          <a:ln w="3682">
            <a:solidFill>
              <a:srgbClr val="815D30"/>
            </a:solidFill>
          </a:ln>
        </p:spPr>
        <p:txBody>
          <a:bodyPr wrap="square" lIns="0" tIns="0" rIns="0" bIns="0" rtlCol="0"/>
          <a:lstStyle/>
          <a:p>
            <a:endParaRPr sz="1227"/>
          </a:p>
        </p:txBody>
      </p:sp>
      <p:sp>
        <p:nvSpPr>
          <p:cNvPr id="6" name="object 6"/>
          <p:cNvSpPr/>
          <p:nvPr/>
        </p:nvSpPr>
        <p:spPr>
          <a:xfrm>
            <a:off x="3957599" y="1529562"/>
            <a:ext cx="0" cy="1356879"/>
          </a:xfrm>
          <a:custGeom>
            <a:avLst/>
            <a:gdLst/>
            <a:ahLst/>
            <a:cxnLst/>
            <a:rect l="l" t="t" r="r" b="b"/>
            <a:pathLst>
              <a:path h="1990089">
                <a:moveTo>
                  <a:pt x="0" y="0"/>
                </a:moveTo>
                <a:lnTo>
                  <a:pt x="0" y="1989709"/>
                </a:lnTo>
              </a:path>
            </a:pathLst>
          </a:custGeom>
          <a:ln w="10795">
            <a:solidFill>
              <a:srgbClr val="000000"/>
            </a:solidFill>
          </a:ln>
        </p:spPr>
        <p:txBody>
          <a:bodyPr wrap="square" lIns="0" tIns="0" rIns="0" bIns="0" rtlCol="0"/>
          <a:lstStyle/>
          <a:p>
            <a:endParaRPr sz="1227"/>
          </a:p>
        </p:txBody>
      </p:sp>
      <p:sp>
        <p:nvSpPr>
          <p:cNvPr id="17" name="object 17"/>
          <p:cNvSpPr txBox="1"/>
          <p:nvPr/>
        </p:nvSpPr>
        <p:spPr>
          <a:xfrm>
            <a:off x="2077532" y="576476"/>
            <a:ext cx="5745524" cy="648511"/>
          </a:xfrm>
          <a:prstGeom prst="rect">
            <a:avLst/>
          </a:prstGeom>
        </p:spPr>
        <p:txBody>
          <a:bodyPr vert="horz" wrap="square" lIns="0" tIns="0" rIns="0" bIns="0" rtlCol="0">
            <a:spAutoFit/>
          </a:bodyPr>
          <a:lstStyle/>
          <a:p>
            <a:pPr>
              <a:lnSpc>
                <a:spcPct val="100000"/>
              </a:lnSpc>
            </a:pPr>
            <a:endParaRPr sz="614" dirty="0">
              <a:latin typeface="Times New Roman"/>
              <a:cs typeface="Times New Roman"/>
            </a:endParaRPr>
          </a:p>
          <a:p>
            <a:pPr marL="21645">
              <a:spcBef>
                <a:spcPts val="361"/>
              </a:spcBef>
            </a:pPr>
            <a:r>
              <a:rPr sz="1400" b="1" dirty="0">
                <a:solidFill>
                  <a:srgbClr val="333333"/>
                </a:solidFill>
                <a:latin typeface="Arial"/>
                <a:cs typeface="Arial"/>
              </a:rPr>
              <a:t>Adding and Submitting PDPs for Approval</a:t>
            </a:r>
            <a:endParaRPr sz="1400" b="1" dirty="0">
              <a:latin typeface="Arial"/>
              <a:cs typeface="Arial"/>
            </a:endParaRPr>
          </a:p>
          <a:p>
            <a:pPr marL="8659">
              <a:spcBef>
                <a:spcPts val="808"/>
              </a:spcBef>
            </a:pPr>
            <a:r>
              <a:rPr sz="1200" b="1" dirty="0">
                <a:solidFill>
                  <a:srgbClr val="46464C"/>
                </a:solidFill>
                <a:latin typeface="Arial"/>
                <a:cs typeface="Arial"/>
              </a:rPr>
              <a:t>Click on </a:t>
            </a:r>
            <a:r>
              <a:rPr sz="1200" b="1" i="1" dirty="0">
                <a:solidFill>
                  <a:srgbClr val="46464C"/>
                </a:solidFill>
                <a:latin typeface="Arial"/>
                <a:cs typeface="Arial"/>
              </a:rPr>
              <a:t>My Educator Profile </a:t>
            </a:r>
            <a:r>
              <a:rPr sz="1200" b="1" dirty="0">
                <a:solidFill>
                  <a:srgbClr val="46464C"/>
                </a:solidFill>
                <a:latin typeface="Arial"/>
                <a:cs typeface="Arial"/>
              </a:rPr>
              <a:t>from the </a:t>
            </a:r>
            <a:r>
              <a:rPr sz="1200" b="1" i="1" dirty="0">
                <a:solidFill>
                  <a:srgbClr val="46464C"/>
                </a:solidFill>
                <a:latin typeface="Arial"/>
                <a:cs typeface="Arial"/>
              </a:rPr>
              <a:t>Home </a:t>
            </a:r>
            <a:r>
              <a:rPr sz="1200" b="1" dirty="0">
                <a:solidFill>
                  <a:srgbClr val="46464C"/>
                </a:solidFill>
                <a:latin typeface="Arial"/>
                <a:cs typeface="Arial"/>
              </a:rPr>
              <a:t>page.</a:t>
            </a:r>
            <a:endParaRPr sz="1200" b="1" dirty="0">
              <a:latin typeface="Arial"/>
              <a:cs typeface="Arial"/>
            </a:endParaRPr>
          </a:p>
        </p:txBody>
      </p:sp>
      <p:sp>
        <p:nvSpPr>
          <p:cNvPr id="18" name="object 18"/>
          <p:cNvSpPr txBox="1"/>
          <p:nvPr/>
        </p:nvSpPr>
        <p:spPr>
          <a:xfrm>
            <a:off x="2047460" y="3858890"/>
            <a:ext cx="8756376" cy="215444"/>
          </a:xfrm>
          <a:prstGeom prst="rect">
            <a:avLst/>
          </a:prstGeom>
        </p:spPr>
        <p:txBody>
          <a:bodyPr vert="horz" wrap="square" lIns="0" tIns="0" rIns="0" bIns="0" rtlCol="0">
            <a:spAutoFit/>
          </a:bodyPr>
          <a:lstStyle/>
          <a:p>
            <a:pPr marL="8659"/>
            <a:r>
              <a:rPr sz="1400" dirty="0">
                <a:solidFill>
                  <a:srgbClr val="46464C"/>
                </a:solidFill>
                <a:latin typeface="Arial"/>
                <a:cs typeface="Arial"/>
              </a:rPr>
              <a:t>When the </a:t>
            </a:r>
            <a:r>
              <a:rPr sz="1400" b="1" i="1" dirty="0">
                <a:solidFill>
                  <a:srgbClr val="46464C"/>
                </a:solidFill>
                <a:latin typeface="Arial"/>
                <a:cs typeface="Arial"/>
              </a:rPr>
              <a:t>Educator Profile</a:t>
            </a:r>
            <a:r>
              <a:rPr sz="1400" b="1" i="1" spc="3" dirty="0">
                <a:solidFill>
                  <a:srgbClr val="46464C"/>
                </a:solidFill>
                <a:latin typeface="Arial"/>
                <a:cs typeface="Arial"/>
              </a:rPr>
              <a:t> </a:t>
            </a:r>
            <a:r>
              <a:rPr sz="1400" dirty="0">
                <a:solidFill>
                  <a:srgbClr val="46464C"/>
                </a:solidFill>
                <a:latin typeface="Arial"/>
                <a:cs typeface="Arial"/>
              </a:rPr>
              <a:t>page displays, click</a:t>
            </a:r>
            <a:r>
              <a:rPr sz="1400" spc="3" dirty="0">
                <a:solidFill>
                  <a:srgbClr val="46464C"/>
                </a:solidFill>
                <a:latin typeface="Arial"/>
                <a:cs typeface="Arial"/>
              </a:rPr>
              <a:t> </a:t>
            </a:r>
            <a:r>
              <a:rPr sz="1400" b="1" i="1" dirty="0">
                <a:solidFill>
                  <a:srgbClr val="46464C"/>
                </a:solidFill>
                <a:latin typeface="Arial"/>
                <a:cs typeface="Arial"/>
              </a:rPr>
              <a:t>Licensure </a:t>
            </a:r>
            <a:r>
              <a:rPr sz="1400" dirty="0">
                <a:solidFill>
                  <a:srgbClr val="46464C"/>
                </a:solidFill>
                <a:latin typeface="Arial"/>
                <a:cs typeface="Arial"/>
              </a:rPr>
              <a:t>tab.</a:t>
            </a:r>
            <a:endParaRPr sz="1400" dirty="0">
              <a:latin typeface="Arial"/>
              <a:cs typeface="Arial"/>
            </a:endParaRPr>
          </a:p>
        </p:txBody>
      </p:sp>
      <p:sp>
        <p:nvSpPr>
          <p:cNvPr id="20" name="object 20"/>
          <p:cNvSpPr/>
          <p:nvPr/>
        </p:nvSpPr>
        <p:spPr>
          <a:xfrm>
            <a:off x="2047461" y="1298091"/>
            <a:ext cx="6917636" cy="2155464"/>
          </a:xfrm>
          <a:prstGeom prst="rect">
            <a:avLst/>
          </a:prstGeom>
          <a:blipFill>
            <a:blip r:embed="rId4" cstate="print"/>
            <a:stretch>
              <a:fillRect/>
            </a:stretch>
          </a:blipFill>
        </p:spPr>
        <p:txBody>
          <a:bodyPr wrap="square" lIns="0" tIns="0" rIns="0" bIns="0" rtlCol="0"/>
          <a:lstStyle/>
          <a:p>
            <a:endParaRPr sz="1227"/>
          </a:p>
        </p:txBody>
      </p:sp>
      <p:sp>
        <p:nvSpPr>
          <p:cNvPr id="21" name="object 21"/>
          <p:cNvSpPr/>
          <p:nvPr/>
        </p:nvSpPr>
        <p:spPr>
          <a:xfrm>
            <a:off x="2077535" y="4210334"/>
            <a:ext cx="6887564" cy="2322813"/>
          </a:xfrm>
          <a:prstGeom prst="rect">
            <a:avLst/>
          </a:prstGeom>
          <a:blipFill>
            <a:blip r:embed="rId5" cstate="print"/>
            <a:stretch>
              <a:fillRect/>
            </a:stretch>
          </a:blipFill>
        </p:spPr>
        <p:txBody>
          <a:bodyPr wrap="square" lIns="0" tIns="0" rIns="0" bIns="0" rtlCol="0"/>
          <a:lstStyle/>
          <a:p>
            <a:endParaRPr sz="1227"/>
          </a:p>
        </p:txBody>
      </p:sp>
      <p:sp>
        <p:nvSpPr>
          <p:cNvPr id="23" name="Rectangle 22"/>
          <p:cNvSpPr/>
          <p:nvPr/>
        </p:nvSpPr>
        <p:spPr>
          <a:xfrm>
            <a:off x="2979928" y="163390"/>
            <a:ext cx="5985171" cy="369332"/>
          </a:xfrm>
          <a:prstGeom prst="rect">
            <a:avLst/>
          </a:prstGeom>
        </p:spPr>
        <p:txBody>
          <a:bodyPr wrap="square">
            <a:spAutoFit/>
          </a:bodyPr>
          <a:lstStyle/>
          <a:p>
            <a:r>
              <a:rPr lang="en-US" b="1" dirty="0"/>
              <a:t>Professional Development Points using Activities</a:t>
            </a:r>
            <a:endParaRPr lang="en-US" dirty="0"/>
          </a:p>
        </p:txBody>
      </p:sp>
    </p:spTree>
    <p:extLst>
      <p:ext uri="{BB962C8B-B14F-4D97-AF65-F5344CB8AC3E}">
        <p14:creationId xmlns:p14="http://schemas.microsoft.com/office/powerpoint/2010/main" val="4009315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bject 2"/>
          <p:cNvSpPr txBox="1"/>
          <p:nvPr/>
        </p:nvSpPr>
        <p:spPr>
          <a:xfrm>
            <a:off x="9084809" y="297511"/>
            <a:ext cx="623888" cy="125868"/>
          </a:xfrm>
          <a:prstGeom prst="rect">
            <a:avLst/>
          </a:prstGeom>
        </p:spPr>
        <p:txBody>
          <a:bodyPr vert="horz" wrap="square" lIns="0" tIns="0" rIns="0" bIns="0" rtlCol="0">
            <a:spAutoFit/>
          </a:bodyPr>
          <a:lstStyle/>
          <a:p>
            <a:pPr marL="8659"/>
            <a:r>
              <a:rPr sz="818" b="1" dirty="0">
                <a:solidFill>
                  <a:srgbClr val="ABABAC"/>
                </a:solidFill>
                <a:latin typeface="Arial"/>
                <a:cs typeface="Arial"/>
              </a:rPr>
              <a:t>TNCompass</a:t>
            </a:r>
            <a:endParaRPr sz="818" dirty="0">
              <a:latin typeface="Arial"/>
              <a:cs typeface="Arial"/>
            </a:endParaRPr>
          </a:p>
        </p:txBody>
      </p:sp>
      <p:sp>
        <p:nvSpPr>
          <p:cNvPr id="3" name="object 3"/>
          <p:cNvSpPr/>
          <p:nvPr/>
        </p:nvSpPr>
        <p:spPr>
          <a:xfrm>
            <a:off x="1496060" y="204582"/>
            <a:ext cx="779318" cy="311727"/>
          </a:xfrm>
          <a:prstGeom prst="rect">
            <a:avLst/>
          </a:prstGeom>
          <a:blipFill>
            <a:blip r:embed="rId3" cstate="print"/>
            <a:stretch>
              <a:fillRect/>
            </a:stretch>
          </a:blipFill>
        </p:spPr>
        <p:txBody>
          <a:bodyPr wrap="square" lIns="0" tIns="0" rIns="0" bIns="0" rtlCol="0"/>
          <a:lstStyle/>
          <a:p>
            <a:endParaRPr sz="1227"/>
          </a:p>
        </p:txBody>
      </p:sp>
      <p:sp>
        <p:nvSpPr>
          <p:cNvPr id="6" name="object 6"/>
          <p:cNvSpPr/>
          <p:nvPr/>
        </p:nvSpPr>
        <p:spPr>
          <a:xfrm>
            <a:off x="4082761" y="2058395"/>
            <a:ext cx="4039466" cy="0"/>
          </a:xfrm>
          <a:custGeom>
            <a:avLst/>
            <a:gdLst/>
            <a:ahLst/>
            <a:cxnLst/>
            <a:rect l="l" t="t" r="r" b="b"/>
            <a:pathLst>
              <a:path w="5924550">
                <a:moveTo>
                  <a:pt x="0" y="0"/>
                </a:moveTo>
                <a:lnTo>
                  <a:pt x="5924550" y="0"/>
                </a:lnTo>
              </a:path>
            </a:pathLst>
          </a:custGeom>
          <a:ln w="10795">
            <a:solidFill>
              <a:srgbClr val="000000"/>
            </a:solidFill>
          </a:ln>
        </p:spPr>
        <p:txBody>
          <a:bodyPr wrap="square" lIns="0" tIns="0" rIns="0" bIns="0" rtlCol="0"/>
          <a:lstStyle/>
          <a:p>
            <a:endParaRPr sz="1227"/>
          </a:p>
        </p:txBody>
      </p:sp>
      <p:sp>
        <p:nvSpPr>
          <p:cNvPr id="9" name="object 9"/>
          <p:cNvSpPr/>
          <p:nvPr/>
        </p:nvSpPr>
        <p:spPr>
          <a:xfrm>
            <a:off x="4082761" y="5053229"/>
            <a:ext cx="4039466" cy="0"/>
          </a:xfrm>
          <a:custGeom>
            <a:avLst/>
            <a:gdLst/>
            <a:ahLst/>
            <a:cxnLst/>
            <a:rect l="l" t="t" r="r" b="b"/>
            <a:pathLst>
              <a:path w="5924550">
                <a:moveTo>
                  <a:pt x="0" y="0"/>
                </a:moveTo>
                <a:lnTo>
                  <a:pt x="5924550" y="0"/>
                </a:lnTo>
              </a:path>
            </a:pathLst>
          </a:custGeom>
          <a:ln w="10795">
            <a:solidFill>
              <a:srgbClr val="000000"/>
            </a:solidFill>
          </a:ln>
        </p:spPr>
        <p:txBody>
          <a:bodyPr wrap="square" lIns="0" tIns="0" rIns="0" bIns="0" rtlCol="0"/>
          <a:lstStyle/>
          <a:p>
            <a:endParaRPr sz="1227"/>
          </a:p>
        </p:txBody>
      </p:sp>
      <p:sp>
        <p:nvSpPr>
          <p:cNvPr id="10" name="object 10"/>
          <p:cNvSpPr txBox="1"/>
          <p:nvPr/>
        </p:nvSpPr>
        <p:spPr>
          <a:xfrm>
            <a:off x="1902825" y="2940663"/>
            <a:ext cx="7902126" cy="775597"/>
          </a:xfrm>
          <a:prstGeom prst="rect">
            <a:avLst/>
          </a:prstGeom>
        </p:spPr>
        <p:txBody>
          <a:bodyPr vert="horz" wrap="square" lIns="0" tIns="0" rIns="0" bIns="0" rtlCol="0">
            <a:spAutoFit/>
          </a:bodyPr>
          <a:lstStyle/>
          <a:p>
            <a:pPr marL="8659" marR="3464">
              <a:lnSpc>
                <a:spcPct val="104600"/>
              </a:lnSpc>
            </a:pPr>
            <a:r>
              <a:rPr sz="1200" dirty="0">
                <a:solidFill>
                  <a:srgbClr val="46464C"/>
                </a:solidFill>
                <a:latin typeface="Arial"/>
                <a:cs typeface="Arial"/>
              </a:rPr>
              <a:t>When the </a:t>
            </a:r>
            <a:r>
              <a:rPr sz="1200" b="1" i="1" dirty="0">
                <a:solidFill>
                  <a:srgbClr val="46464C"/>
                </a:solidFill>
                <a:latin typeface="Arial"/>
                <a:cs typeface="Arial"/>
              </a:rPr>
              <a:t>PDP Wizard</a:t>
            </a:r>
            <a:r>
              <a:rPr sz="1200" b="1" i="1" spc="3" dirty="0">
                <a:solidFill>
                  <a:srgbClr val="46464C"/>
                </a:solidFill>
                <a:latin typeface="Arial"/>
                <a:cs typeface="Arial"/>
              </a:rPr>
              <a:t> </a:t>
            </a:r>
            <a:r>
              <a:rPr sz="1200" dirty="0">
                <a:solidFill>
                  <a:srgbClr val="46464C"/>
                </a:solidFill>
                <a:latin typeface="Arial"/>
                <a:cs typeface="Arial"/>
              </a:rPr>
              <a:t>displays</a:t>
            </a:r>
            <a:r>
              <a:rPr sz="1200" b="1" i="1" dirty="0">
                <a:solidFill>
                  <a:srgbClr val="46464C"/>
                </a:solidFill>
                <a:latin typeface="Arial"/>
                <a:cs typeface="Arial"/>
              </a:rPr>
              <a:t>, </a:t>
            </a:r>
            <a:r>
              <a:rPr sz="1200" dirty="0">
                <a:solidFill>
                  <a:srgbClr val="46464C"/>
                </a:solidFill>
                <a:latin typeface="Arial"/>
                <a:cs typeface="Arial"/>
              </a:rPr>
              <a:t>select the</a:t>
            </a:r>
            <a:r>
              <a:rPr sz="1200" spc="3" dirty="0">
                <a:solidFill>
                  <a:srgbClr val="46464C"/>
                </a:solidFill>
                <a:latin typeface="Arial"/>
                <a:cs typeface="Arial"/>
              </a:rPr>
              <a:t> </a:t>
            </a:r>
            <a:r>
              <a:rPr sz="1200" b="1" i="1" dirty="0">
                <a:solidFill>
                  <a:srgbClr val="46464C"/>
                </a:solidFill>
                <a:latin typeface="Arial"/>
                <a:cs typeface="Arial"/>
              </a:rPr>
              <a:t>Type of Activity</a:t>
            </a:r>
            <a:r>
              <a:rPr sz="1200" b="1" i="1" spc="3" dirty="0">
                <a:solidFill>
                  <a:srgbClr val="46464C"/>
                </a:solidFill>
                <a:latin typeface="Arial"/>
                <a:cs typeface="Arial"/>
              </a:rPr>
              <a:t> </a:t>
            </a:r>
            <a:r>
              <a:rPr sz="1200" dirty="0">
                <a:solidFill>
                  <a:srgbClr val="46464C"/>
                </a:solidFill>
                <a:latin typeface="Arial"/>
                <a:cs typeface="Arial"/>
              </a:rPr>
              <a:t>from the drop down list, such as</a:t>
            </a:r>
            <a:r>
              <a:rPr sz="1200" spc="3" dirty="0">
                <a:solidFill>
                  <a:srgbClr val="46464C"/>
                </a:solidFill>
                <a:latin typeface="Arial"/>
                <a:cs typeface="Arial"/>
              </a:rPr>
              <a:t> </a:t>
            </a:r>
            <a:r>
              <a:rPr sz="1200" b="1" i="1" dirty="0">
                <a:solidFill>
                  <a:srgbClr val="46464C"/>
                </a:solidFill>
                <a:latin typeface="Arial"/>
                <a:cs typeface="Arial"/>
              </a:rPr>
              <a:t>Training</a:t>
            </a:r>
            <a:r>
              <a:rPr sz="1200" dirty="0">
                <a:solidFill>
                  <a:srgbClr val="46464C"/>
                </a:solidFill>
                <a:latin typeface="Arial"/>
                <a:cs typeface="Arial"/>
              </a:rPr>
              <a:t>, </a:t>
            </a:r>
            <a:r>
              <a:rPr sz="1200" b="1" i="1" dirty="0">
                <a:solidFill>
                  <a:srgbClr val="46464C"/>
                </a:solidFill>
                <a:latin typeface="Arial"/>
                <a:cs typeface="Arial"/>
              </a:rPr>
              <a:t>Coursework </a:t>
            </a:r>
            <a:r>
              <a:rPr sz="1200" dirty="0">
                <a:solidFill>
                  <a:srgbClr val="46464C"/>
                </a:solidFill>
                <a:latin typeface="Arial"/>
                <a:cs typeface="Arial"/>
              </a:rPr>
              <a:t>and/or </a:t>
            </a:r>
            <a:r>
              <a:rPr sz="1200" b="1" i="1" dirty="0">
                <a:solidFill>
                  <a:srgbClr val="46464C"/>
                </a:solidFill>
                <a:latin typeface="Arial"/>
                <a:cs typeface="Arial"/>
              </a:rPr>
              <a:t>National Board Certification </a:t>
            </a:r>
            <a:r>
              <a:rPr sz="1200" i="1" dirty="0">
                <a:solidFill>
                  <a:srgbClr val="46464C"/>
                </a:solidFill>
                <a:latin typeface="Arial"/>
                <a:cs typeface="Arial"/>
              </a:rPr>
              <a:t>for the</a:t>
            </a:r>
            <a:r>
              <a:rPr sz="1200" i="1" spc="3" dirty="0">
                <a:solidFill>
                  <a:srgbClr val="46464C"/>
                </a:solidFill>
                <a:latin typeface="Arial"/>
                <a:cs typeface="Arial"/>
              </a:rPr>
              <a:t> </a:t>
            </a:r>
            <a:r>
              <a:rPr sz="1200" dirty="0">
                <a:solidFill>
                  <a:srgbClr val="46464C"/>
                </a:solidFill>
                <a:latin typeface="Arial"/>
                <a:cs typeface="Arial"/>
              </a:rPr>
              <a:t>PDP and include the</a:t>
            </a:r>
            <a:r>
              <a:rPr sz="1200" spc="7" dirty="0">
                <a:solidFill>
                  <a:srgbClr val="46464C"/>
                </a:solidFill>
                <a:latin typeface="Arial"/>
                <a:cs typeface="Arial"/>
              </a:rPr>
              <a:t> </a:t>
            </a:r>
            <a:r>
              <a:rPr sz="1200" b="1" i="1" dirty="0">
                <a:solidFill>
                  <a:srgbClr val="46464C"/>
                </a:solidFill>
                <a:latin typeface="Arial"/>
                <a:cs typeface="Arial"/>
              </a:rPr>
              <a:t>Date Completed,</a:t>
            </a:r>
            <a:r>
              <a:rPr sz="1200" b="1" i="1" spc="3" dirty="0">
                <a:solidFill>
                  <a:srgbClr val="46464C"/>
                </a:solidFill>
                <a:latin typeface="Arial"/>
                <a:cs typeface="Arial"/>
              </a:rPr>
              <a:t> </a:t>
            </a:r>
            <a:r>
              <a:rPr sz="1200" b="1" i="1" dirty="0">
                <a:solidFill>
                  <a:srgbClr val="46464C"/>
                </a:solidFill>
                <a:latin typeface="Arial"/>
                <a:cs typeface="Arial"/>
              </a:rPr>
              <a:t>Course Title/Seminar Name/Title, </a:t>
            </a:r>
            <a:r>
              <a:rPr sz="1200" dirty="0">
                <a:solidFill>
                  <a:srgbClr val="46464C"/>
                </a:solidFill>
                <a:latin typeface="Arial"/>
                <a:cs typeface="Arial"/>
              </a:rPr>
              <a:t>the number of </a:t>
            </a:r>
            <a:r>
              <a:rPr sz="1200" b="1" i="1" dirty="0">
                <a:solidFill>
                  <a:srgbClr val="46464C"/>
                </a:solidFill>
                <a:latin typeface="Arial"/>
                <a:cs typeface="Arial"/>
              </a:rPr>
              <a:t>Clock Hour</a:t>
            </a:r>
            <a:r>
              <a:rPr sz="1200" b="1" i="1" spc="3" dirty="0">
                <a:solidFill>
                  <a:srgbClr val="46464C"/>
                </a:solidFill>
                <a:latin typeface="Arial"/>
                <a:cs typeface="Arial"/>
              </a:rPr>
              <a:t>s</a:t>
            </a:r>
            <a:r>
              <a:rPr sz="1200" dirty="0">
                <a:solidFill>
                  <a:srgbClr val="46464C"/>
                </a:solidFill>
                <a:latin typeface="Arial"/>
                <a:cs typeface="Arial"/>
              </a:rPr>
              <a:t>, </a:t>
            </a:r>
            <a:r>
              <a:rPr sz="1200" b="1" i="1" dirty="0">
                <a:solidFill>
                  <a:srgbClr val="46464C"/>
                </a:solidFill>
                <a:latin typeface="Arial"/>
                <a:cs typeface="Arial"/>
              </a:rPr>
              <a:t>CEUs, Semester Hours, Points Accrued,</a:t>
            </a:r>
            <a:r>
              <a:rPr sz="1200" b="1" i="1" spc="3" dirty="0">
                <a:solidFill>
                  <a:srgbClr val="46464C"/>
                </a:solidFill>
                <a:latin typeface="Arial"/>
                <a:cs typeface="Arial"/>
              </a:rPr>
              <a:t> </a:t>
            </a:r>
            <a:r>
              <a:rPr sz="1200" dirty="0">
                <a:solidFill>
                  <a:srgbClr val="46464C"/>
                </a:solidFill>
                <a:latin typeface="Arial"/>
                <a:cs typeface="Arial"/>
              </a:rPr>
              <a:t>etc. When all entries are completed, click the</a:t>
            </a:r>
            <a:r>
              <a:rPr sz="1200" spc="3" dirty="0">
                <a:solidFill>
                  <a:srgbClr val="46464C"/>
                </a:solidFill>
                <a:latin typeface="Arial"/>
                <a:cs typeface="Arial"/>
              </a:rPr>
              <a:t> </a:t>
            </a:r>
            <a:r>
              <a:rPr sz="1200" b="1" i="1" dirty="0">
                <a:solidFill>
                  <a:srgbClr val="46464C"/>
                </a:solidFill>
                <a:latin typeface="Arial"/>
                <a:cs typeface="Arial"/>
              </a:rPr>
              <a:t>Add </a:t>
            </a:r>
            <a:r>
              <a:rPr sz="1200" dirty="0">
                <a:solidFill>
                  <a:srgbClr val="46464C"/>
                </a:solidFill>
                <a:latin typeface="Arial"/>
                <a:cs typeface="Arial"/>
              </a:rPr>
              <a:t>button.</a:t>
            </a:r>
            <a:endParaRPr sz="1200" dirty="0">
              <a:latin typeface="Arial"/>
              <a:cs typeface="Arial"/>
            </a:endParaRPr>
          </a:p>
        </p:txBody>
      </p:sp>
      <p:sp>
        <p:nvSpPr>
          <p:cNvPr id="11" name="object 11"/>
          <p:cNvSpPr/>
          <p:nvPr/>
        </p:nvSpPr>
        <p:spPr>
          <a:xfrm>
            <a:off x="2958836" y="1070997"/>
            <a:ext cx="5489427" cy="1664145"/>
          </a:xfrm>
          <a:prstGeom prst="rect">
            <a:avLst/>
          </a:prstGeom>
          <a:blipFill>
            <a:blip r:embed="rId4" cstate="print"/>
            <a:stretch>
              <a:fillRect/>
            </a:stretch>
          </a:blipFill>
        </p:spPr>
        <p:txBody>
          <a:bodyPr wrap="square" lIns="0" tIns="0" rIns="0" bIns="0" rtlCol="0"/>
          <a:lstStyle/>
          <a:p>
            <a:endParaRPr sz="1227"/>
          </a:p>
        </p:txBody>
      </p:sp>
      <p:sp>
        <p:nvSpPr>
          <p:cNvPr id="12" name="object 12"/>
          <p:cNvSpPr/>
          <p:nvPr/>
        </p:nvSpPr>
        <p:spPr>
          <a:xfrm>
            <a:off x="2958836" y="3820186"/>
            <a:ext cx="5489427" cy="2785154"/>
          </a:xfrm>
          <a:prstGeom prst="rect">
            <a:avLst/>
          </a:prstGeom>
          <a:blipFill>
            <a:blip r:embed="rId5" cstate="print"/>
            <a:stretch>
              <a:fillRect/>
            </a:stretch>
          </a:blipFill>
        </p:spPr>
        <p:txBody>
          <a:bodyPr wrap="square" lIns="0" tIns="0" rIns="0" bIns="0" rtlCol="0"/>
          <a:lstStyle/>
          <a:p>
            <a:endParaRPr sz="1227"/>
          </a:p>
        </p:txBody>
      </p:sp>
      <p:sp>
        <p:nvSpPr>
          <p:cNvPr id="15" name="object 19"/>
          <p:cNvSpPr txBox="1"/>
          <p:nvPr/>
        </p:nvSpPr>
        <p:spPr>
          <a:xfrm>
            <a:off x="1902827" y="649702"/>
            <a:ext cx="8399337" cy="369332"/>
          </a:xfrm>
          <a:prstGeom prst="rect">
            <a:avLst/>
          </a:prstGeom>
        </p:spPr>
        <p:txBody>
          <a:bodyPr vert="horz" wrap="square" lIns="0" tIns="0" rIns="0" bIns="0" rtlCol="0">
            <a:spAutoFit/>
          </a:bodyPr>
          <a:lstStyle/>
          <a:p>
            <a:pPr marL="8659"/>
            <a:r>
              <a:rPr sz="1200" dirty="0">
                <a:solidFill>
                  <a:srgbClr val="46464C"/>
                </a:solidFill>
                <a:latin typeface="Arial"/>
                <a:cs typeface="Arial"/>
              </a:rPr>
              <a:t>On the</a:t>
            </a:r>
            <a:r>
              <a:rPr sz="1200" spc="3" dirty="0">
                <a:solidFill>
                  <a:srgbClr val="46464C"/>
                </a:solidFill>
                <a:latin typeface="Arial"/>
                <a:cs typeface="Arial"/>
              </a:rPr>
              <a:t> </a:t>
            </a:r>
            <a:r>
              <a:rPr sz="1200" b="1" i="1" dirty="0">
                <a:solidFill>
                  <a:srgbClr val="46464C"/>
                </a:solidFill>
                <a:latin typeface="Arial"/>
                <a:cs typeface="Arial"/>
              </a:rPr>
              <a:t>Licensure </a:t>
            </a:r>
            <a:r>
              <a:rPr sz="1200" dirty="0">
                <a:solidFill>
                  <a:srgbClr val="46464C"/>
                </a:solidFill>
                <a:latin typeface="Arial"/>
                <a:cs typeface="Arial"/>
              </a:rPr>
              <a:t>page, scroll to section for</a:t>
            </a:r>
            <a:r>
              <a:rPr sz="1200" spc="7" dirty="0">
                <a:solidFill>
                  <a:srgbClr val="46464C"/>
                </a:solidFill>
                <a:latin typeface="Arial"/>
                <a:cs typeface="Arial"/>
              </a:rPr>
              <a:t> </a:t>
            </a:r>
            <a:r>
              <a:rPr sz="1200" b="1" i="1" dirty="0">
                <a:solidFill>
                  <a:srgbClr val="46464C"/>
                </a:solidFill>
                <a:latin typeface="Arial"/>
                <a:cs typeface="Arial"/>
              </a:rPr>
              <a:t>Professional Development Points (PDPs)</a:t>
            </a:r>
            <a:r>
              <a:rPr sz="1200" b="1" i="1" spc="3" dirty="0">
                <a:solidFill>
                  <a:srgbClr val="46464C"/>
                </a:solidFill>
                <a:latin typeface="Arial"/>
                <a:cs typeface="Arial"/>
              </a:rPr>
              <a:t> </a:t>
            </a:r>
            <a:r>
              <a:rPr sz="1200" dirty="0">
                <a:solidFill>
                  <a:srgbClr val="46464C"/>
                </a:solidFill>
                <a:latin typeface="Arial"/>
                <a:cs typeface="Arial"/>
              </a:rPr>
              <a:t>and click the</a:t>
            </a:r>
            <a:r>
              <a:rPr sz="1200" spc="3" dirty="0">
                <a:solidFill>
                  <a:srgbClr val="46464C"/>
                </a:solidFill>
                <a:latin typeface="Arial"/>
                <a:cs typeface="Arial"/>
              </a:rPr>
              <a:t> </a:t>
            </a:r>
            <a:r>
              <a:rPr sz="1200" b="1" i="1" dirty="0">
                <a:solidFill>
                  <a:srgbClr val="46464C"/>
                </a:solidFill>
                <a:latin typeface="Arial"/>
                <a:cs typeface="Arial"/>
              </a:rPr>
              <a:t>Add PDPs</a:t>
            </a:r>
            <a:endParaRPr sz="1200" dirty="0">
              <a:latin typeface="Arial"/>
              <a:cs typeface="Arial"/>
            </a:endParaRPr>
          </a:p>
          <a:p>
            <a:pPr marL="8659"/>
            <a:r>
              <a:rPr sz="1200" dirty="0">
                <a:solidFill>
                  <a:srgbClr val="46464C"/>
                </a:solidFill>
                <a:latin typeface="Arial"/>
                <a:cs typeface="Arial"/>
              </a:rPr>
              <a:t>button.</a:t>
            </a:r>
            <a:endParaRPr sz="1200" dirty="0">
              <a:latin typeface="Arial"/>
              <a:cs typeface="Arial"/>
            </a:endParaRPr>
          </a:p>
        </p:txBody>
      </p:sp>
    </p:spTree>
    <p:extLst>
      <p:ext uri="{BB962C8B-B14F-4D97-AF65-F5344CB8AC3E}">
        <p14:creationId xmlns:p14="http://schemas.microsoft.com/office/powerpoint/2010/main" val="2256004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bject 2"/>
          <p:cNvSpPr txBox="1"/>
          <p:nvPr/>
        </p:nvSpPr>
        <p:spPr>
          <a:xfrm>
            <a:off x="9266070" y="390992"/>
            <a:ext cx="623888" cy="125868"/>
          </a:xfrm>
          <a:prstGeom prst="rect">
            <a:avLst/>
          </a:prstGeom>
        </p:spPr>
        <p:txBody>
          <a:bodyPr vert="horz" wrap="square" lIns="0" tIns="0" rIns="0" bIns="0" rtlCol="0">
            <a:spAutoFit/>
          </a:bodyPr>
          <a:lstStyle/>
          <a:p>
            <a:pPr marL="8659"/>
            <a:r>
              <a:rPr sz="818" b="1" dirty="0">
                <a:solidFill>
                  <a:srgbClr val="ABABAC"/>
                </a:solidFill>
                <a:latin typeface="Arial"/>
                <a:cs typeface="Arial"/>
              </a:rPr>
              <a:t>TNCompass</a:t>
            </a:r>
            <a:endParaRPr sz="818" dirty="0">
              <a:latin typeface="Arial"/>
              <a:cs typeface="Arial"/>
            </a:endParaRPr>
          </a:p>
        </p:txBody>
      </p:sp>
      <p:sp>
        <p:nvSpPr>
          <p:cNvPr id="3" name="object 3"/>
          <p:cNvSpPr/>
          <p:nvPr/>
        </p:nvSpPr>
        <p:spPr>
          <a:xfrm>
            <a:off x="1143485" y="312869"/>
            <a:ext cx="779318" cy="311727"/>
          </a:xfrm>
          <a:prstGeom prst="rect">
            <a:avLst/>
          </a:prstGeom>
          <a:blipFill>
            <a:blip r:embed="rId3" cstate="print"/>
            <a:stretch>
              <a:fillRect/>
            </a:stretch>
          </a:blipFill>
        </p:spPr>
        <p:txBody>
          <a:bodyPr wrap="square" lIns="0" tIns="0" rIns="0" bIns="0" rtlCol="0"/>
          <a:lstStyle/>
          <a:p>
            <a:endParaRPr sz="1227"/>
          </a:p>
        </p:txBody>
      </p:sp>
      <p:sp>
        <p:nvSpPr>
          <p:cNvPr id="12" name="object 12"/>
          <p:cNvSpPr/>
          <p:nvPr/>
        </p:nvSpPr>
        <p:spPr>
          <a:xfrm>
            <a:off x="1672389" y="1341258"/>
            <a:ext cx="8217569" cy="4722658"/>
          </a:xfrm>
          <a:prstGeom prst="rect">
            <a:avLst/>
          </a:prstGeom>
          <a:blipFill>
            <a:blip r:embed="rId4" cstate="print"/>
            <a:stretch>
              <a:fillRect/>
            </a:stretch>
          </a:blipFill>
        </p:spPr>
        <p:txBody>
          <a:bodyPr wrap="square" lIns="0" tIns="0" rIns="0" bIns="0" rtlCol="0"/>
          <a:lstStyle/>
          <a:p>
            <a:endParaRPr sz="1227"/>
          </a:p>
        </p:txBody>
      </p:sp>
    </p:spTree>
    <p:extLst>
      <p:ext uri="{BB962C8B-B14F-4D97-AF65-F5344CB8AC3E}">
        <p14:creationId xmlns:p14="http://schemas.microsoft.com/office/powerpoint/2010/main" val="2382577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1430</TotalTime>
  <Words>861</Words>
  <Application>Microsoft Office PowerPoint</Application>
  <PresentationFormat>Widescreen</PresentationFormat>
  <Paragraphs>74</Paragraphs>
  <Slides>16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Open Sans</vt:lpstr>
      <vt:lpstr>Times New Roman</vt:lpstr>
      <vt:lpstr>Office Theme</vt:lpstr>
      <vt:lpstr>TNCompass</vt:lpstr>
      <vt:lpstr>PowerPoint Presentation</vt:lpstr>
      <vt:lpstr>PowerPoint Presentation</vt:lpstr>
      <vt:lpstr>Professional Development Renewal Guidelines</vt:lpstr>
      <vt:lpstr>Professional Development Points using Evaluations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Start a License Renewal Transaction</vt:lpstr>
      <vt:lpstr>PowerPoint Presentation</vt:lpstr>
      <vt:lpstr>PowerPoint Presentation</vt:lpstr>
      <vt:lpstr>PowerPoint Presentation</vt:lpstr>
    </vt:vector>
  </TitlesOfParts>
  <Company>Knox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TNCompass</dc:title>
  <dc:creator>CHRISTINE WOLF</dc:creator>
  <cp:lastModifiedBy>CHRISTINE WOLF</cp:lastModifiedBy>
  <cp:revision>36</cp:revision>
  <cp:lastPrinted>2017-02-08T15:57:18Z</cp:lastPrinted>
  <dcterms:created xsi:type="dcterms:W3CDTF">2017-02-07T17:10:25Z</dcterms:created>
  <dcterms:modified xsi:type="dcterms:W3CDTF">2017-02-09T13:04:09Z</dcterms:modified>
</cp:coreProperties>
</file>